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4" r:id="rId20"/>
    <p:sldId id="278" r:id="rId21"/>
    <p:sldId id="277" r:id="rId22"/>
    <p:sldId id="279" r:id="rId23"/>
    <p:sldId id="276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6C7BE6-D6F3-29BB-F234-5BB51662E932}" v="225" dt="2020-10-16T09:06:35.280"/>
    <p1510:client id="{8E73356C-8F11-4AD4-9F23-5FE8FE528219}" v="24" dt="2020-10-16T09:59:06.4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58" y="1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F2CE49-C21A-4443-8675-81065EA7F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309418" y="620038"/>
            <a:ext cx="6098561" cy="2358934"/>
          </a:xfrm>
        </p:spPr>
        <p:txBody>
          <a:bodyPr>
            <a:normAutofit/>
          </a:bodyPr>
          <a:lstStyle/>
          <a:p>
            <a:r>
              <a:rPr lang="pl-PL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RADA RODZICÓW</a:t>
            </a:r>
            <a:br>
              <a:rPr lang="pl-PL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pl-PL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SP 11</a:t>
            </a:r>
            <a:endParaRPr lang="pl-PL" dirty="0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5580000" scaled="0"/>
                <a:tileRect/>
              </a:gra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309417" y="4365523"/>
            <a:ext cx="6223821" cy="1793053"/>
          </a:xfrm>
        </p:spPr>
        <p:txBody>
          <a:bodyPr>
            <a:normAutofit/>
          </a:bodyPr>
          <a:lstStyle/>
          <a:p>
            <a:endParaRPr lang="pl-PL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5400000" scaled="0"/>
                <a:tileRect/>
              </a:gradFill>
            </a:endParaRPr>
          </a:p>
        </p:txBody>
      </p:sp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33CC603E-E717-4079-AE0C-BCDC60E238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290" y="620720"/>
            <a:ext cx="4001315" cy="5597200"/>
          </a:xfrm>
          <a:prstGeom prst="roundRect">
            <a:avLst>
              <a:gd name="adj" fmla="val 3812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rysunek, znak&#10;&#10;Opis wygenerowany automatycznie">
            <a:extLst>
              <a:ext uri="{FF2B5EF4-FFF2-40B4-BE49-F238E27FC236}">
                <a16:creationId xmlns:a16="http://schemas.microsoft.com/office/drawing/2014/main" id="{E4B27661-1E09-42A8-8E0B-A0A5960C3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166" y="1622744"/>
            <a:ext cx="3033562" cy="359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1669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6A94E881-5360-4D3B-83C7-A07244AD9413}"/>
              </a:ext>
            </a:extLst>
          </p:cNvPr>
          <p:cNvSpPr/>
          <p:nvPr/>
        </p:nvSpPr>
        <p:spPr>
          <a:xfrm rot="20457077">
            <a:off x="4601680" y="827675"/>
            <a:ext cx="387477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Konkurs ekologiczny </a:t>
            </a:r>
          </a:p>
          <a:p>
            <a:pPr algn="ctr"/>
            <a:r>
              <a:rPr lang="pl-PL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z okazji Dnia Zie</a:t>
            </a:r>
            <a:r>
              <a:rPr lang="pl-PL" sz="3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mi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EAB898CB-A00B-4E62-BEAD-7A6F241D1581}"/>
              </a:ext>
            </a:extLst>
          </p:cNvPr>
          <p:cNvSpPr/>
          <p:nvPr/>
        </p:nvSpPr>
        <p:spPr>
          <a:xfrm rot="1438110">
            <a:off x="5336691" y="3162776"/>
            <a:ext cx="364394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„Gorączka złota”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E039321A-AFFE-47B1-BA21-93E1A8021E05}"/>
              </a:ext>
            </a:extLst>
          </p:cNvPr>
          <p:cNvSpPr/>
          <p:nvPr/>
        </p:nvSpPr>
        <p:spPr>
          <a:xfrm rot="21170497">
            <a:off x="5224438" y="4583966"/>
            <a:ext cx="53799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200" b="0" cap="none" spc="0" dirty="0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Wiosenny Turniej Sportowy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0BB4DA4F-6E20-4C59-8DA3-C673E824EF7C}"/>
              </a:ext>
            </a:extLst>
          </p:cNvPr>
          <p:cNvSpPr/>
          <p:nvPr/>
        </p:nvSpPr>
        <p:spPr>
          <a:xfrm rot="20780159">
            <a:off x="6530518" y="5296467"/>
            <a:ext cx="549862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Konkurs </a:t>
            </a:r>
            <a:r>
              <a:rPr lang="pl-PL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ekologiczno</a:t>
            </a:r>
            <a:r>
              <a:rPr lang="pl-PL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– przyrodniczy</a:t>
            </a:r>
          </a:p>
          <a:p>
            <a:pPr algn="ctr"/>
            <a:r>
              <a:rPr lang="pl-PL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„Dobro niesione wiatrem”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A40A8BBA-DE09-45A5-82BF-6379FE856304}"/>
              </a:ext>
            </a:extLst>
          </p:cNvPr>
          <p:cNvSpPr/>
          <p:nvPr/>
        </p:nvSpPr>
        <p:spPr>
          <a:xfrm rot="696404">
            <a:off x="6633498" y="2137314"/>
            <a:ext cx="530786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Konkurs historyczny </a:t>
            </a:r>
          </a:p>
          <a:p>
            <a:pPr algn="ctr"/>
            <a:r>
              <a:rPr lang="pl-PL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„Łodzianie – znani i nieznani bohaterowie</a:t>
            </a:r>
          </a:p>
          <a:p>
            <a:pPr algn="ctr"/>
            <a:r>
              <a:rPr lang="pl-PL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naszej niepodległości 1918-2018”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21189BF-82EE-4B24-A8B1-F57A459328CC}"/>
              </a:ext>
            </a:extLst>
          </p:cNvPr>
          <p:cNvSpPr txBox="1"/>
          <p:nvPr/>
        </p:nvSpPr>
        <p:spPr>
          <a:xfrm>
            <a:off x="772998" y="1043116"/>
            <a:ext cx="22958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/>
              <a:t>KONKURSY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B039A974-133D-46F0-A3F9-5A50486031A7}"/>
              </a:ext>
            </a:extLst>
          </p:cNvPr>
          <p:cNvSpPr txBox="1"/>
          <p:nvPr/>
        </p:nvSpPr>
        <p:spPr>
          <a:xfrm>
            <a:off x="142520" y="2547682"/>
            <a:ext cx="4399506" cy="31393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dirty="0"/>
              <a:t>Nasi uczniowie pragną i lubią pomagać innym. Są uzbrojeni zarówno w wiedzę jak i kreatywność. Cechuje ich również pozytywna postawa sportowa.</a:t>
            </a:r>
            <a:br>
              <a:rPr lang="pl-PL" dirty="0"/>
            </a:br>
            <a:r>
              <a:rPr lang="pl-PL" dirty="0"/>
              <a:t>Dlatego w szkole organizowane jest wiele konkursów „wewnętrznych”, </a:t>
            </a:r>
            <a:br>
              <a:rPr lang="pl-PL" dirty="0"/>
            </a:br>
            <a:r>
              <a:rPr lang="pl-PL" dirty="0"/>
              <a:t>a także „zewnętrznych” wraz z innymi organizatorami.</a:t>
            </a:r>
            <a:br>
              <a:rPr lang="pl-PL" dirty="0"/>
            </a:br>
            <a:r>
              <a:rPr lang="pl-PL" dirty="0"/>
              <a:t>Dla wszystkich laureatów finansujemy nagrody.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78402974-8ABD-445F-BAED-C885E385F03C}"/>
              </a:ext>
            </a:extLst>
          </p:cNvPr>
          <p:cNvSpPr/>
          <p:nvPr/>
        </p:nvSpPr>
        <p:spPr>
          <a:xfrm rot="880353">
            <a:off x="8858798" y="858451"/>
            <a:ext cx="298992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Mikołajkowy </a:t>
            </a:r>
            <a:br>
              <a:rPr lang="pl-PL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pl-PL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Turniej Sportowy</a:t>
            </a:r>
            <a:endParaRPr lang="pl-PL" sz="2800" b="1" cap="none" spc="0" dirty="0">
              <a:ln w="95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2320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2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2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2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500"/>
                            </p:stCondLst>
                            <p:childTnLst>
                              <p:par>
                                <p:cTn id="47" presetID="2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0"/>
                            </p:stCondLst>
                            <p:childTnLst>
                              <p:par>
                                <p:cTn id="55" presetID="2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15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7" grpId="0"/>
      <p:bldP spid="7" grpId="1"/>
      <p:bldP spid="8" grpId="0"/>
      <p:bldP spid="9" grpId="0"/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CFC0A9-33D5-4345-AA49-04D083C8957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1279" y="1053445"/>
            <a:ext cx="3549650" cy="1371600"/>
          </a:xfrm>
        </p:spPr>
        <p:txBody>
          <a:bodyPr/>
          <a:lstStyle/>
          <a:p>
            <a:r>
              <a:rPr lang="pl-PL" dirty="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historia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AE11D4F-221E-4052-B106-7B46D17A7427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01279" y="2896386"/>
            <a:ext cx="3549650" cy="1828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Sfinansowaliśmy zakup historycznych map ściennych, by zapewnić uczniom możliwość pracy </a:t>
            </a:r>
            <a:br>
              <a:rPr lang="pl-PL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</a:br>
            <a:r>
              <a:rPr lang="pl-PL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z mapą, by historia stała się jeszcze ciekawsza.</a:t>
            </a:r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AC4C06F-42F0-4F74-914E-97D93AA76DCC}"/>
              </a:ext>
            </a:extLst>
          </p:cNvPr>
          <p:cNvSpPr/>
          <p:nvPr/>
        </p:nvSpPr>
        <p:spPr>
          <a:xfrm>
            <a:off x="6096000" y="2286000"/>
            <a:ext cx="360707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ZDJĘCIA</a:t>
            </a:r>
          </a:p>
          <a:p>
            <a:pPr algn="ctr"/>
            <a:r>
              <a:rPr lang="pl-P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WKRÓTCE!</a:t>
            </a:r>
          </a:p>
        </p:txBody>
      </p:sp>
    </p:spTree>
    <p:extLst>
      <p:ext uri="{BB962C8B-B14F-4D97-AF65-F5344CB8AC3E}">
        <p14:creationId xmlns:p14="http://schemas.microsoft.com/office/powerpoint/2010/main" val="2325797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A7A59776-5948-400C-9935-7464561E8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32FE581-B13B-4382-BA45-5C048B227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3" y="609600"/>
            <a:ext cx="3108960" cy="23626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2800" dirty="0" err="1"/>
              <a:t>Kiermasz</a:t>
            </a:r>
            <a:r>
              <a:rPr lang="en-US" sz="2800" dirty="0"/>
              <a:t> </a:t>
            </a:r>
            <a:r>
              <a:rPr lang="en-US" sz="2800" dirty="0" err="1"/>
              <a:t>świąteczny</a:t>
            </a:r>
            <a:endParaRPr lang="en-US" sz="2800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8602BC4-C8B8-4D60-B6DD-D0390F8594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37923" y="609601"/>
            <a:ext cx="6628583" cy="23626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/>
              <a:t>Co </a:t>
            </a:r>
            <a:r>
              <a:rPr lang="en-US" sz="1800" dirty="0" err="1"/>
              <a:t>roku</a:t>
            </a:r>
            <a:r>
              <a:rPr lang="en-US" sz="1800" dirty="0"/>
              <a:t> </a:t>
            </a:r>
            <a:r>
              <a:rPr lang="en-US" sz="1800" dirty="0" err="1"/>
              <a:t>wraz</a:t>
            </a:r>
            <a:r>
              <a:rPr lang="en-US" sz="1800" dirty="0"/>
              <a:t> z </a:t>
            </a:r>
            <a:r>
              <a:rPr lang="en-US" sz="1800" dirty="0" err="1"/>
              <a:t>Wami</a:t>
            </a:r>
            <a:r>
              <a:rPr lang="en-US" sz="1800" dirty="0"/>
              <a:t> </a:t>
            </a:r>
            <a:r>
              <a:rPr lang="en-US" sz="1800" dirty="0" err="1"/>
              <a:t>szanowni</a:t>
            </a:r>
            <a:r>
              <a:rPr lang="en-US" sz="1800" dirty="0"/>
              <a:t> </a:t>
            </a:r>
            <a:r>
              <a:rPr lang="en-US" sz="1800" dirty="0" err="1"/>
              <a:t>rodzice</a:t>
            </a:r>
            <a:r>
              <a:rPr lang="en-US" sz="1800" dirty="0"/>
              <a:t>, jak i </a:t>
            </a:r>
            <a:r>
              <a:rPr lang="en-US" sz="1800" dirty="0" err="1"/>
              <a:t>całym</a:t>
            </a:r>
            <a:r>
              <a:rPr lang="en-US" sz="1800" dirty="0"/>
              <a:t> </a:t>
            </a:r>
            <a:r>
              <a:rPr lang="en-US" sz="1800" dirty="0" err="1"/>
              <a:t>gronem</a:t>
            </a:r>
            <a:r>
              <a:rPr lang="en-US" sz="1800" dirty="0"/>
              <a:t> </a:t>
            </a:r>
            <a:r>
              <a:rPr lang="en-US" sz="1800" dirty="0" err="1"/>
              <a:t>pedagogicznym</a:t>
            </a:r>
            <a:r>
              <a:rPr lang="en-US" sz="1800" dirty="0"/>
              <a:t> </a:t>
            </a:r>
            <a:r>
              <a:rPr lang="en-US" sz="1800" dirty="0" err="1"/>
              <a:t>organizujemy</a:t>
            </a:r>
            <a:r>
              <a:rPr lang="en-US" sz="1800" dirty="0"/>
              <a:t> </a:t>
            </a:r>
            <a:r>
              <a:rPr lang="en-US" sz="1800" dirty="0" err="1"/>
              <a:t>kiermasz</a:t>
            </a:r>
            <a:r>
              <a:rPr lang="en-US" sz="1800" dirty="0"/>
              <a:t> </a:t>
            </a:r>
            <a:r>
              <a:rPr lang="en-US" sz="1800" dirty="0" err="1"/>
              <a:t>świąteczny</a:t>
            </a:r>
            <a:r>
              <a:rPr lang="en-US" sz="1800" dirty="0"/>
              <a:t>. Ten </a:t>
            </a:r>
            <a:r>
              <a:rPr lang="en-US" sz="1800" dirty="0" err="1"/>
              <a:t>nieoceniony</a:t>
            </a:r>
            <a:r>
              <a:rPr lang="en-US" sz="1800" dirty="0"/>
              <a:t> </a:t>
            </a:r>
            <a:r>
              <a:rPr lang="en-US" sz="1800" dirty="0" err="1"/>
              <a:t>wkład</a:t>
            </a:r>
            <a:r>
              <a:rPr lang="en-US" sz="1800" dirty="0"/>
              <a:t> </a:t>
            </a:r>
            <a:r>
              <a:rPr lang="en-US" sz="1800" dirty="0" err="1"/>
              <a:t>skutkuje</a:t>
            </a:r>
            <a:r>
              <a:rPr lang="en-US" sz="1800" dirty="0"/>
              <a:t> </a:t>
            </a:r>
            <a:r>
              <a:rPr lang="en-US" sz="1800" dirty="0" err="1"/>
              <a:t>zebraniem</a:t>
            </a:r>
            <a:r>
              <a:rPr lang="en-US" sz="1800" dirty="0"/>
              <a:t> </a:t>
            </a:r>
            <a:r>
              <a:rPr lang="en-US" sz="1800" dirty="0" err="1"/>
              <a:t>sporej</a:t>
            </a:r>
            <a:r>
              <a:rPr lang="en-US" sz="1800" dirty="0"/>
              <a:t> </a:t>
            </a:r>
            <a:r>
              <a:rPr lang="en-US" sz="1800" dirty="0" err="1"/>
              <a:t>sumy</a:t>
            </a:r>
            <a:r>
              <a:rPr lang="en-US" sz="1800" dirty="0"/>
              <a:t> </a:t>
            </a:r>
            <a:r>
              <a:rPr lang="en-US" sz="1800" dirty="0" err="1"/>
              <a:t>pieniędzy</a:t>
            </a:r>
            <a:r>
              <a:rPr lang="en-US" sz="1800" dirty="0"/>
              <a:t>, </a:t>
            </a:r>
            <a:r>
              <a:rPr lang="en-US" sz="1800" dirty="0" err="1"/>
              <a:t>która</a:t>
            </a:r>
            <a:r>
              <a:rPr lang="en-US" sz="1800" dirty="0"/>
              <a:t> jest </a:t>
            </a:r>
            <a:r>
              <a:rPr lang="en-US" sz="1800" dirty="0" err="1"/>
              <a:t>przeznaczona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szkołę</a:t>
            </a:r>
            <a:r>
              <a:rPr lang="en-US" sz="1800" dirty="0"/>
              <a:t> i </a:t>
            </a:r>
            <a:r>
              <a:rPr lang="en-US" sz="1800" dirty="0" err="1"/>
              <a:t>uczniów</a:t>
            </a:r>
            <a:r>
              <a:rPr lang="en-US" sz="1800" dirty="0"/>
              <a:t>. </a:t>
            </a:r>
          </a:p>
        </p:txBody>
      </p:sp>
      <p:pic>
        <p:nvPicPr>
          <p:cNvPr id="6" name="Symbol zastępczy zawartości 5" descr="Obraz zawierający osoba, wewnątrz, tort, stół&#10;&#10;Opis wygenerowany automatycznie">
            <a:extLst>
              <a:ext uri="{FF2B5EF4-FFF2-40B4-BE49-F238E27FC236}">
                <a16:creationId xmlns:a16="http://schemas.microsoft.com/office/drawing/2014/main" id="{2E62EC8F-752F-4632-8DFB-92F4BAC8A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3658" r="14805" b="5"/>
          <a:stretch/>
        </p:blipFill>
        <p:spPr>
          <a:xfrm>
            <a:off x="883993" y="3219695"/>
            <a:ext cx="2468880" cy="2677887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5" name="Obraz 4" descr="Obraz zawierający osoba, grupa, kobieta, osoby&#10;&#10;Opis wygenerowany automatycznie">
            <a:extLst>
              <a:ext uri="{FF2B5EF4-FFF2-40B4-BE49-F238E27FC236}">
                <a16:creationId xmlns:a16="http://schemas.microsoft.com/office/drawing/2014/main" id="{5FC0306E-7B29-496E-BAD3-387960D6D5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153" r="5" b="4462"/>
          <a:stretch/>
        </p:blipFill>
        <p:spPr>
          <a:xfrm>
            <a:off x="3535705" y="3219694"/>
            <a:ext cx="2468880" cy="2679192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14" name="Obraz 13" descr="Obraz zawierający osoba, wewnątrz, stół, żywność&#10;&#10;Opis wygenerowany automatycznie">
            <a:extLst>
              <a:ext uri="{FF2B5EF4-FFF2-40B4-BE49-F238E27FC236}">
                <a16:creationId xmlns:a16="http://schemas.microsoft.com/office/drawing/2014/main" id="{060A8EAE-BA7A-4B1D-BA33-A245089956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304" r="7159" b="5"/>
          <a:stretch/>
        </p:blipFill>
        <p:spPr>
          <a:xfrm>
            <a:off x="6187417" y="3219696"/>
            <a:ext cx="2468880" cy="2677887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8" name="Obraz 7" descr="Obraz zawierający osoba, wewnątrz, dziecko, młode&#10;&#10;Opis wygenerowany automatycznie">
            <a:extLst>
              <a:ext uri="{FF2B5EF4-FFF2-40B4-BE49-F238E27FC236}">
                <a16:creationId xmlns:a16="http://schemas.microsoft.com/office/drawing/2014/main" id="{CFA5A26A-DAB6-46D2-B99A-313BFA0ADA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483" r="24980" b="5"/>
          <a:stretch/>
        </p:blipFill>
        <p:spPr>
          <a:xfrm>
            <a:off x="8839128" y="3219695"/>
            <a:ext cx="2468880" cy="2677887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020120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5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4" presetClass="entr" presetSubtype="5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250"/>
                            </p:stCondLst>
                            <p:childTnLst>
                              <p:par>
                                <p:cTn id="19" presetID="14" presetClass="entr" presetSubtype="5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4" presetClass="entr" presetSubtype="5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75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47">
            <a:extLst>
              <a:ext uri="{FF2B5EF4-FFF2-40B4-BE49-F238E27FC236}">
                <a16:creationId xmlns:a16="http://schemas.microsoft.com/office/drawing/2014/main" id="{D9D9D0AB-1E2F-44A8-B9C6-FA4098301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1E32AD2-18D5-4F15-98E2-208FC6DD3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514" y="3817577"/>
            <a:ext cx="7417207" cy="9245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 err="1"/>
              <a:t>Tablice</a:t>
            </a:r>
            <a:r>
              <a:rPr lang="en-US" sz="3600" dirty="0"/>
              <a:t> </a:t>
            </a:r>
            <a:r>
              <a:rPr lang="en-US" sz="3600" dirty="0" err="1"/>
              <a:t>multimedialne</a:t>
            </a:r>
            <a:endParaRPr lang="en-US" sz="3600" dirty="0"/>
          </a:p>
        </p:txBody>
      </p:sp>
      <p:sp>
        <p:nvSpPr>
          <p:cNvPr id="63" name="Freeform: Shape 49">
            <a:extLst>
              <a:ext uri="{FF2B5EF4-FFF2-40B4-BE49-F238E27FC236}">
                <a16:creationId xmlns:a16="http://schemas.microsoft.com/office/drawing/2014/main" id="{55D6961C-EFBF-4F83-A66D-899FB9B6C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7485"/>
            <a:ext cx="3853949" cy="2932144"/>
          </a:xfrm>
          <a:custGeom>
            <a:avLst/>
            <a:gdLst>
              <a:gd name="connsiteX0" fmla="*/ 0 w 3853949"/>
              <a:gd name="connsiteY0" fmla="*/ 0 h 2932144"/>
              <a:gd name="connsiteX1" fmla="*/ 3645034 w 3853949"/>
              <a:gd name="connsiteY1" fmla="*/ 0 h 2932144"/>
              <a:gd name="connsiteX2" fmla="*/ 3853949 w 3853949"/>
              <a:gd name="connsiteY2" fmla="*/ 208915 h 2932144"/>
              <a:gd name="connsiteX3" fmla="*/ 3853949 w 3853949"/>
              <a:gd name="connsiteY3" fmla="*/ 2723229 h 2932144"/>
              <a:gd name="connsiteX4" fmla="*/ 3645034 w 3853949"/>
              <a:gd name="connsiteY4" fmla="*/ 2932144 h 2932144"/>
              <a:gd name="connsiteX5" fmla="*/ 0 w 3853949"/>
              <a:gd name="connsiteY5" fmla="*/ 2932144 h 2932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53949" h="2932144">
                <a:moveTo>
                  <a:pt x="0" y="0"/>
                </a:moveTo>
                <a:lnTo>
                  <a:pt x="3645034" y="0"/>
                </a:lnTo>
                <a:cubicBezTo>
                  <a:pt x="3760415" y="0"/>
                  <a:pt x="3853949" y="93534"/>
                  <a:pt x="3853949" y="208915"/>
                </a:cubicBezTo>
                <a:lnTo>
                  <a:pt x="3853949" y="2723229"/>
                </a:lnTo>
                <a:cubicBezTo>
                  <a:pt x="3853949" y="2838610"/>
                  <a:pt x="3760415" y="2932144"/>
                  <a:pt x="3645034" y="2932144"/>
                </a:cubicBezTo>
                <a:lnTo>
                  <a:pt x="0" y="2932144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5" name="Freeform: Shape 51">
            <a:extLst>
              <a:ext uri="{FF2B5EF4-FFF2-40B4-BE49-F238E27FC236}">
                <a16:creationId xmlns:a16="http://schemas.microsoft.com/office/drawing/2014/main" id="{CA8896C6-22E8-4605-981F-2DE74F5D8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790537"/>
            <a:ext cx="3691699" cy="2606040"/>
          </a:xfrm>
          <a:custGeom>
            <a:avLst/>
            <a:gdLst>
              <a:gd name="connsiteX0" fmla="*/ 0 w 3691699"/>
              <a:gd name="connsiteY0" fmla="*/ 0 h 2606040"/>
              <a:gd name="connsiteX1" fmla="*/ 3567443 w 3691699"/>
              <a:gd name="connsiteY1" fmla="*/ 0 h 2606040"/>
              <a:gd name="connsiteX2" fmla="*/ 3691699 w 3691699"/>
              <a:gd name="connsiteY2" fmla="*/ 124256 h 2606040"/>
              <a:gd name="connsiteX3" fmla="*/ 3691699 w 3691699"/>
              <a:gd name="connsiteY3" fmla="*/ 2481784 h 2606040"/>
              <a:gd name="connsiteX4" fmla="*/ 3567443 w 3691699"/>
              <a:gd name="connsiteY4" fmla="*/ 2606040 h 2606040"/>
              <a:gd name="connsiteX5" fmla="*/ 0 w 3691699"/>
              <a:gd name="connsiteY5" fmla="*/ 2606040 h 2606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91699" h="2606040">
                <a:moveTo>
                  <a:pt x="0" y="0"/>
                </a:moveTo>
                <a:lnTo>
                  <a:pt x="3567443" y="0"/>
                </a:lnTo>
                <a:cubicBezTo>
                  <a:pt x="3636068" y="0"/>
                  <a:pt x="3691699" y="55631"/>
                  <a:pt x="3691699" y="124256"/>
                </a:cubicBezTo>
                <a:lnTo>
                  <a:pt x="3691699" y="2481784"/>
                </a:lnTo>
                <a:cubicBezTo>
                  <a:pt x="3691699" y="2550409"/>
                  <a:pt x="3636068" y="2606040"/>
                  <a:pt x="3567443" y="2606040"/>
                </a:cubicBezTo>
                <a:lnTo>
                  <a:pt x="0" y="26060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5" name="Obraz 14" descr="Obraz zawierający wewnątrz, osoba, stojące, mężczyzna&#10;&#10;Opis wygenerowany automatycznie">
            <a:extLst>
              <a:ext uri="{FF2B5EF4-FFF2-40B4-BE49-F238E27FC236}">
                <a16:creationId xmlns:a16="http://schemas.microsoft.com/office/drawing/2014/main" id="{66CC8AC1-BECE-4FBF-B75D-A3E56CE3AE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97" r="4" b="11233"/>
          <a:stretch/>
        </p:blipFill>
        <p:spPr>
          <a:xfrm>
            <a:off x="639908" y="812761"/>
            <a:ext cx="2259206" cy="2589757"/>
          </a:xfrm>
          <a:prstGeom prst="rect">
            <a:avLst/>
          </a:prstGeom>
        </p:spPr>
      </p:pic>
      <p:sp>
        <p:nvSpPr>
          <p:cNvPr id="66" name="Freeform: Shape 53">
            <a:extLst>
              <a:ext uri="{FF2B5EF4-FFF2-40B4-BE49-F238E27FC236}">
                <a16:creationId xmlns:a16="http://schemas.microsoft.com/office/drawing/2014/main" id="{B14A291F-D692-4394-9C1B-867F6A07C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38341" y="1"/>
            <a:ext cx="4341084" cy="3131603"/>
          </a:xfrm>
          <a:custGeom>
            <a:avLst/>
            <a:gdLst>
              <a:gd name="connsiteX0" fmla="*/ 0 w 4341084"/>
              <a:gd name="connsiteY0" fmla="*/ 0 h 3131603"/>
              <a:gd name="connsiteX1" fmla="*/ 4341084 w 4341084"/>
              <a:gd name="connsiteY1" fmla="*/ 0 h 3131603"/>
              <a:gd name="connsiteX2" fmla="*/ 4341084 w 4341084"/>
              <a:gd name="connsiteY2" fmla="*/ 2989456 h 3131603"/>
              <a:gd name="connsiteX3" fmla="*/ 4198937 w 4341084"/>
              <a:gd name="connsiteY3" fmla="*/ 3131603 h 3131603"/>
              <a:gd name="connsiteX4" fmla="*/ 142147 w 4341084"/>
              <a:gd name="connsiteY4" fmla="*/ 3131603 h 3131603"/>
              <a:gd name="connsiteX5" fmla="*/ 0 w 4341084"/>
              <a:gd name="connsiteY5" fmla="*/ 2989456 h 3131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41084" h="3131603">
                <a:moveTo>
                  <a:pt x="0" y="0"/>
                </a:moveTo>
                <a:lnTo>
                  <a:pt x="4341084" y="0"/>
                </a:lnTo>
                <a:lnTo>
                  <a:pt x="4341084" y="2989456"/>
                </a:lnTo>
                <a:cubicBezTo>
                  <a:pt x="4341084" y="3067962"/>
                  <a:pt x="4277443" y="3131603"/>
                  <a:pt x="4198937" y="3131603"/>
                </a:cubicBezTo>
                <a:lnTo>
                  <a:pt x="142147" y="3131603"/>
                </a:lnTo>
                <a:cubicBezTo>
                  <a:pt x="63641" y="3131603"/>
                  <a:pt x="0" y="3067962"/>
                  <a:pt x="0" y="2989456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7" name="Freeform: Shape 55">
            <a:extLst>
              <a:ext uri="{FF2B5EF4-FFF2-40B4-BE49-F238E27FC236}">
                <a16:creationId xmlns:a16="http://schemas.microsoft.com/office/drawing/2014/main" id="{7327F993-8879-49B9-87C4-00E2057BBB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01773" y="2"/>
            <a:ext cx="4014216" cy="2965583"/>
          </a:xfrm>
          <a:custGeom>
            <a:avLst/>
            <a:gdLst>
              <a:gd name="connsiteX0" fmla="*/ 0 w 4014216"/>
              <a:gd name="connsiteY0" fmla="*/ 0 h 2965583"/>
              <a:gd name="connsiteX1" fmla="*/ 4014216 w 4014216"/>
              <a:gd name="connsiteY1" fmla="*/ 0 h 2965583"/>
              <a:gd name="connsiteX2" fmla="*/ 4014216 w 4014216"/>
              <a:gd name="connsiteY2" fmla="*/ 2858732 h 2965583"/>
              <a:gd name="connsiteX3" fmla="*/ 3907365 w 4014216"/>
              <a:gd name="connsiteY3" fmla="*/ 2965583 h 2965583"/>
              <a:gd name="connsiteX4" fmla="*/ 106851 w 4014216"/>
              <a:gd name="connsiteY4" fmla="*/ 2965583 h 2965583"/>
              <a:gd name="connsiteX5" fmla="*/ 0 w 4014216"/>
              <a:gd name="connsiteY5" fmla="*/ 2858732 h 2965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14216" h="2965583">
                <a:moveTo>
                  <a:pt x="0" y="0"/>
                </a:moveTo>
                <a:lnTo>
                  <a:pt x="4014216" y="0"/>
                </a:lnTo>
                <a:lnTo>
                  <a:pt x="4014216" y="2858732"/>
                </a:lnTo>
                <a:cubicBezTo>
                  <a:pt x="4014216" y="2917744"/>
                  <a:pt x="3966377" y="2965583"/>
                  <a:pt x="3907365" y="2965583"/>
                </a:cubicBezTo>
                <a:lnTo>
                  <a:pt x="106851" y="2965583"/>
                </a:lnTo>
                <a:cubicBezTo>
                  <a:pt x="47839" y="2965583"/>
                  <a:pt x="0" y="2917744"/>
                  <a:pt x="0" y="285873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Symbol zastępczy zawartości 8" descr="Obraz zawierający wewnątrz, sufit, osoba, granie&#10;&#10;Opis wygenerowany automatycznie">
            <a:extLst>
              <a:ext uri="{FF2B5EF4-FFF2-40B4-BE49-F238E27FC236}">
                <a16:creationId xmlns:a16="http://schemas.microsoft.com/office/drawing/2014/main" id="{D374C903-E26D-45CA-8C44-C4F492114C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4043" r="-4" b="-4"/>
          <a:stretch/>
        </p:blipFill>
        <p:spPr>
          <a:xfrm>
            <a:off x="5044661" y="106939"/>
            <a:ext cx="2518114" cy="2886014"/>
          </a:xfrm>
          <a:prstGeom prst="rect">
            <a:avLst/>
          </a:prstGeom>
        </p:spPr>
      </p:pic>
      <p:sp>
        <p:nvSpPr>
          <p:cNvPr id="68" name="Freeform: Shape 57">
            <a:extLst>
              <a:ext uri="{FF2B5EF4-FFF2-40B4-BE49-F238E27FC236}">
                <a16:creationId xmlns:a16="http://schemas.microsoft.com/office/drawing/2014/main" id="{7DCE9305-533A-42E7-B986-4073CE70B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809597" y="723328"/>
            <a:ext cx="3382402" cy="2401188"/>
          </a:xfrm>
          <a:custGeom>
            <a:avLst/>
            <a:gdLst>
              <a:gd name="connsiteX0" fmla="*/ 0 w 3853949"/>
              <a:gd name="connsiteY0" fmla="*/ 0 h 2932144"/>
              <a:gd name="connsiteX1" fmla="*/ 3645034 w 3853949"/>
              <a:gd name="connsiteY1" fmla="*/ 0 h 2932144"/>
              <a:gd name="connsiteX2" fmla="*/ 3853949 w 3853949"/>
              <a:gd name="connsiteY2" fmla="*/ 208915 h 2932144"/>
              <a:gd name="connsiteX3" fmla="*/ 3853949 w 3853949"/>
              <a:gd name="connsiteY3" fmla="*/ 2723229 h 2932144"/>
              <a:gd name="connsiteX4" fmla="*/ 3645034 w 3853949"/>
              <a:gd name="connsiteY4" fmla="*/ 2932144 h 2932144"/>
              <a:gd name="connsiteX5" fmla="*/ 0 w 3853949"/>
              <a:gd name="connsiteY5" fmla="*/ 2932144 h 2932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53949" h="2932144">
                <a:moveTo>
                  <a:pt x="0" y="0"/>
                </a:moveTo>
                <a:lnTo>
                  <a:pt x="3645034" y="0"/>
                </a:lnTo>
                <a:cubicBezTo>
                  <a:pt x="3760415" y="0"/>
                  <a:pt x="3853949" y="93534"/>
                  <a:pt x="3853949" y="208915"/>
                </a:cubicBezTo>
                <a:lnTo>
                  <a:pt x="3853949" y="2723229"/>
                </a:lnTo>
                <a:cubicBezTo>
                  <a:pt x="3853949" y="2838610"/>
                  <a:pt x="3760415" y="2932144"/>
                  <a:pt x="3645034" y="2932144"/>
                </a:cubicBezTo>
                <a:lnTo>
                  <a:pt x="0" y="2932144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0035F86C-A324-4EB0-9731-299410107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3312" y="886078"/>
            <a:ext cx="3218688" cy="2075688"/>
          </a:xfrm>
          <a:custGeom>
            <a:avLst/>
            <a:gdLst>
              <a:gd name="connsiteX0" fmla="*/ 115803 w 3218688"/>
              <a:gd name="connsiteY0" fmla="*/ 0 h 2075688"/>
              <a:gd name="connsiteX1" fmla="*/ 3218688 w 3218688"/>
              <a:gd name="connsiteY1" fmla="*/ 0 h 2075688"/>
              <a:gd name="connsiteX2" fmla="*/ 3218688 w 3218688"/>
              <a:gd name="connsiteY2" fmla="*/ 2075688 h 2075688"/>
              <a:gd name="connsiteX3" fmla="*/ 115803 w 3218688"/>
              <a:gd name="connsiteY3" fmla="*/ 2075688 h 2075688"/>
              <a:gd name="connsiteX4" fmla="*/ 0 w 3218688"/>
              <a:gd name="connsiteY4" fmla="*/ 1959885 h 2075688"/>
              <a:gd name="connsiteX5" fmla="*/ 0 w 3218688"/>
              <a:gd name="connsiteY5" fmla="*/ 115803 h 2075688"/>
              <a:gd name="connsiteX6" fmla="*/ 115803 w 3218688"/>
              <a:gd name="connsiteY6" fmla="*/ 0 h 2075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18688" h="2075688">
                <a:moveTo>
                  <a:pt x="115803" y="0"/>
                </a:moveTo>
                <a:lnTo>
                  <a:pt x="3218688" y="0"/>
                </a:lnTo>
                <a:lnTo>
                  <a:pt x="3218688" y="2075688"/>
                </a:lnTo>
                <a:lnTo>
                  <a:pt x="115803" y="2075688"/>
                </a:lnTo>
                <a:cubicBezTo>
                  <a:pt x="51847" y="2075688"/>
                  <a:pt x="0" y="2023841"/>
                  <a:pt x="0" y="1959885"/>
                </a:cubicBezTo>
                <a:lnTo>
                  <a:pt x="0" y="115803"/>
                </a:lnTo>
                <a:cubicBezTo>
                  <a:pt x="0" y="51847"/>
                  <a:pt x="51847" y="0"/>
                  <a:pt x="11580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Obraz 12" descr="Obraz zawierający wewnątrz, stół, biurko, komputer&#10;&#10;Opis wygenerowany automatycznie">
            <a:extLst>
              <a:ext uri="{FF2B5EF4-FFF2-40B4-BE49-F238E27FC236}">
                <a16:creationId xmlns:a16="http://schemas.microsoft.com/office/drawing/2014/main" id="{56363F97-70B3-4DAF-BD22-C2887FAAEA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88" r="31782" b="-4"/>
          <a:stretch/>
        </p:blipFill>
        <p:spPr>
          <a:xfrm>
            <a:off x="9471658" y="867363"/>
            <a:ext cx="1754591" cy="2011304"/>
          </a:xfrm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107267A-B1A6-435F-A235-0533053B53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03514" y="4769495"/>
            <a:ext cx="7417207" cy="15082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 err="1"/>
              <a:t>Dysponując</a:t>
            </a:r>
            <a:r>
              <a:rPr lang="en-US" sz="1800" dirty="0"/>
              <a:t> </a:t>
            </a:r>
            <a:r>
              <a:rPr lang="en-US" sz="1800" dirty="0" err="1"/>
              <a:t>środkami</a:t>
            </a:r>
            <a:r>
              <a:rPr lang="en-US" sz="1800" dirty="0"/>
              <a:t> </a:t>
            </a:r>
            <a:r>
              <a:rPr lang="en-US" sz="1800" dirty="0" err="1"/>
              <a:t>zebranymi</a:t>
            </a:r>
            <a:r>
              <a:rPr lang="en-US" sz="1800" dirty="0"/>
              <a:t> w </a:t>
            </a:r>
            <a:r>
              <a:rPr lang="en-US" sz="1800" dirty="0" err="1"/>
              <a:t>czasie</a:t>
            </a:r>
            <a:r>
              <a:rPr lang="en-US" sz="1800" dirty="0"/>
              <a:t> </a:t>
            </a:r>
            <a:r>
              <a:rPr lang="en-US" sz="1800" dirty="0" err="1"/>
              <a:t>Kiermaszu</a:t>
            </a:r>
            <a:r>
              <a:rPr lang="en-US" sz="1800" dirty="0"/>
              <a:t> </a:t>
            </a:r>
            <a:r>
              <a:rPr lang="en-US" sz="1800" dirty="0" err="1"/>
              <a:t>Świątecznego</a:t>
            </a:r>
            <a:r>
              <a:rPr lang="en-US" sz="1800" dirty="0"/>
              <a:t> </a:t>
            </a:r>
            <a:r>
              <a:rPr lang="en-US" sz="1800" dirty="0" err="1"/>
              <a:t>montujemy</a:t>
            </a:r>
            <a:r>
              <a:rPr lang="en-US" sz="1800" dirty="0"/>
              <a:t> w </a:t>
            </a:r>
            <a:r>
              <a:rPr lang="en-US" sz="1800" dirty="0" err="1"/>
              <a:t>każdej</a:t>
            </a:r>
            <a:r>
              <a:rPr lang="en-US" sz="1800" dirty="0"/>
              <a:t> </a:t>
            </a:r>
            <a:r>
              <a:rPr lang="en-US" sz="1800" dirty="0" err="1"/>
              <a:t>Sali</a:t>
            </a:r>
            <a:r>
              <a:rPr lang="en-US" sz="1800" dirty="0"/>
              <a:t> </a:t>
            </a:r>
            <a:r>
              <a:rPr lang="en-US" sz="1800" dirty="0" err="1"/>
              <a:t>Tablicę</a:t>
            </a:r>
            <a:r>
              <a:rPr lang="en-US" sz="1800" dirty="0"/>
              <a:t> </a:t>
            </a:r>
            <a:r>
              <a:rPr lang="en-US" sz="1800" dirty="0" err="1"/>
              <a:t>multimedialną</a:t>
            </a:r>
            <a:r>
              <a:rPr lang="en-US" sz="1800" dirty="0"/>
              <a:t>, by </a:t>
            </a:r>
            <a:r>
              <a:rPr lang="en-US" sz="1800" dirty="0" err="1"/>
              <a:t>uatrakcyjnić</a:t>
            </a:r>
            <a:r>
              <a:rPr lang="en-US" sz="1800" dirty="0"/>
              <a:t> </a:t>
            </a:r>
            <a:r>
              <a:rPr lang="en-US" sz="1800" dirty="0" err="1"/>
              <a:t>dzieciom</a:t>
            </a:r>
            <a:r>
              <a:rPr lang="en-US" sz="1800" dirty="0"/>
              <a:t> </a:t>
            </a:r>
            <a:r>
              <a:rPr lang="en-US" sz="1800" dirty="0" err="1"/>
              <a:t>przekazywane</a:t>
            </a:r>
            <a:r>
              <a:rPr lang="en-US" sz="1800" dirty="0"/>
              <a:t> </a:t>
            </a:r>
            <a:r>
              <a:rPr lang="en-US" sz="1800" dirty="0" err="1"/>
              <a:t>treści</a:t>
            </a:r>
            <a:r>
              <a:rPr lang="en-US" sz="1800" dirty="0"/>
              <a:t>. </a:t>
            </a:r>
            <a:r>
              <a:rPr lang="en-US" sz="1800" dirty="0" err="1"/>
              <a:t>Dzięki</a:t>
            </a:r>
            <a:r>
              <a:rPr lang="en-US" sz="1800" dirty="0"/>
              <a:t> </a:t>
            </a:r>
            <a:r>
              <a:rPr lang="en-US" sz="1800" dirty="0" err="1"/>
              <a:t>tej</a:t>
            </a:r>
            <a:r>
              <a:rPr lang="en-US" sz="1800" dirty="0"/>
              <a:t> </a:t>
            </a:r>
            <a:r>
              <a:rPr lang="en-US" sz="1800" dirty="0" err="1"/>
              <a:t>inwestycji</a:t>
            </a:r>
            <a:r>
              <a:rPr lang="en-US" sz="1800" dirty="0"/>
              <a:t> </a:t>
            </a:r>
            <a:r>
              <a:rPr lang="en-US" sz="1800" dirty="0" err="1"/>
              <a:t>poszerzamy</a:t>
            </a:r>
            <a:r>
              <a:rPr lang="en-US" sz="1800" dirty="0"/>
              <a:t> </a:t>
            </a:r>
            <a:r>
              <a:rPr lang="en-US" sz="1800" dirty="0" err="1"/>
              <a:t>wachlarz</a:t>
            </a:r>
            <a:r>
              <a:rPr lang="en-US" sz="1800" dirty="0"/>
              <a:t> </a:t>
            </a:r>
            <a:r>
              <a:rPr lang="en-US" sz="1800" dirty="0" err="1"/>
              <a:t>możliwości</a:t>
            </a:r>
            <a:r>
              <a:rPr lang="en-US" sz="1800" dirty="0"/>
              <a:t> </a:t>
            </a:r>
            <a:r>
              <a:rPr lang="en-US" sz="1800" dirty="0" err="1"/>
              <a:t>pracy</a:t>
            </a:r>
            <a:r>
              <a:rPr lang="en-US" sz="1800" dirty="0"/>
              <a:t> z </a:t>
            </a:r>
            <a:r>
              <a:rPr lang="en-US" sz="1800" dirty="0" err="1"/>
              <a:t>uczniami</a:t>
            </a:r>
            <a:r>
              <a:rPr lang="en-US" sz="1800" dirty="0"/>
              <a:t> </a:t>
            </a:r>
            <a:r>
              <a:rPr lang="en-US" sz="1800" dirty="0" err="1"/>
              <a:t>naszych</a:t>
            </a:r>
            <a:r>
              <a:rPr lang="en-US" sz="1800" dirty="0"/>
              <a:t> </a:t>
            </a:r>
            <a:r>
              <a:rPr lang="en-US" sz="1800" dirty="0" err="1"/>
              <a:t>nauczycieli</a:t>
            </a:r>
            <a:r>
              <a:rPr lang="en-US" sz="1800" dirty="0"/>
              <a:t>.</a:t>
            </a:r>
            <a:r>
              <a:rPr lang="pl-PL" sz="1800" dirty="0"/>
              <a:t> </a:t>
            </a:r>
            <a:endParaRPr lang="en-US" sz="1800" dirty="0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0E2BBE3E-D98A-4BB0-AEC2-97307ED12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809597" y="3428999"/>
            <a:ext cx="3382402" cy="2534478"/>
          </a:xfrm>
          <a:custGeom>
            <a:avLst/>
            <a:gdLst>
              <a:gd name="connsiteX0" fmla="*/ 0 w 3853949"/>
              <a:gd name="connsiteY0" fmla="*/ 0 h 2932144"/>
              <a:gd name="connsiteX1" fmla="*/ 3645034 w 3853949"/>
              <a:gd name="connsiteY1" fmla="*/ 0 h 2932144"/>
              <a:gd name="connsiteX2" fmla="*/ 3853949 w 3853949"/>
              <a:gd name="connsiteY2" fmla="*/ 208915 h 2932144"/>
              <a:gd name="connsiteX3" fmla="*/ 3853949 w 3853949"/>
              <a:gd name="connsiteY3" fmla="*/ 2723229 h 2932144"/>
              <a:gd name="connsiteX4" fmla="*/ 3645034 w 3853949"/>
              <a:gd name="connsiteY4" fmla="*/ 2932144 h 2932144"/>
              <a:gd name="connsiteX5" fmla="*/ 0 w 3853949"/>
              <a:gd name="connsiteY5" fmla="*/ 2932144 h 2932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53949" h="2932144">
                <a:moveTo>
                  <a:pt x="0" y="0"/>
                </a:moveTo>
                <a:lnTo>
                  <a:pt x="3645034" y="0"/>
                </a:lnTo>
                <a:cubicBezTo>
                  <a:pt x="3760415" y="0"/>
                  <a:pt x="3853949" y="93534"/>
                  <a:pt x="3853949" y="208915"/>
                </a:cubicBezTo>
                <a:lnTo>
                  <a:pt x="3853949" y="2723229"/>
                </a:lnTo>
                <a:cubicBezTo>
                  <a:pt x="3853949" y="2838610"/>
                  <a:pt x="3760415" y="2932144"/>
                  <a:pt x="3645034" y="2932144"/>
                </a:cubicBezTo>
                <a:lnTo>
                  <a:pt x="0" y="2932144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05C3DE9C-AC7A-4028-B0DD-9BAC910CB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3312" y="3594387"/>
            <a:ext cx="3218688" cy="2203704"/>
          </a:xfrm>
          <a:custGeom>
            <a:avLst/>
            <a:gdLst>
              <a:gd name="connsiteX0" fmla="*/ 122945 w 3218688"/>
              <a:gd name="connsiteY0" fmla="*/ 0 h 2203704"/>
              <a:gd name="connsiteX1" fmla="*/ 3218688 w 3218688"/>
              <a:gd name="connsiteY1" fmla="*/ 0 h 2203704"/>
              <a:gd name="connsiteX2" fmla="*/ 3218688 w 3218688"/>
              <a:gd name="connsiteY2" fmla="*/ 2203704 h 2203704"/>
              <a:gd name="connsiteX3" fmla="*/ 122945 w 3218688"/>
              <a:gd name="connsiteY3" fmla="*/ 2203704 h 2203704"/>
              <a:gd name="connsiteX4" fmla="*/ 0 w 3218688"/>
              <a:gd name="connsiteY4" fmla="*/ 2080759 h 2203704"/>
              <a:gd name="connsiteX5" fmla="*/ 0 w 3218688"/>
              <a:gd name="connsiteY5" fmla="*/ 122945 h 2203704"/>
              <a:gd name="connsiteX6" fmla="*/ 122945 w 3218688"/>
              <a:gd name="connsiteY6" fmla="*/ 0 h 2203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18688" h="2203704">
                <a:moveTo>
                  <a:pt x="122945" y="0"/>
                </a:moveTo>
                <a:lnTo>
                  <a:pt x="3218688" y="0"/>
                </a:lnTo>
                <a:lnTo>
                  <a:pt x="3218688" y="2203704"/>
                </a:lnTo>
                <a:lnTo>
                  <a:pt x="122945" y="2203704"/>
                </a:lnTo>
                <a:cubicBezTo>
                  <a:pt x="55044" y="2203704"/>
                  <a:pt x="0" y="2148660"/>
                  <a:pt x="0" y="2080759"/>
                </a:cubicBezTo>
                <a:lnTo>
                  <a:pt x="0" y="122945"/>
                </a:lnTo>
                <a:cubicBezTo>
                  <a:pt x="0" y="55044"/>
                  <a:pt x="55044" y="0"/>
                  <a:pt x="122945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Obraz 10" descr="Obraz zawierający wewnątrz, siedzi, zielony, okno&#10;&#10;Opis wygenerowany automatycznie">
            <a:extLst>
              <a:ext uri="{FF2B5EF4-FFF2-40B4-BE49-F238E27FC236}">
                <a16:creationId xmlns:a16="http://schemas.microsoft.com/office/drawing/2014/main" id="{E84AA5E3-4EE6-44D9-9ED1-3F905272B1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4" b="14003"/>
          <a:stretch/>
        </p:blipFill>
        <p:spPr>
          <a:xfrm>
            <a:off x="9431824" y="3620443"/>
            <a:ext cx="1856662" cy="212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66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6">
            <a:extLst>
              <a:ext uri="{FF2B5EF4-FFF2-40B4-BE49-F238E27FC236}">
                <a16:creationId xmlns:a16="http://schemas.microsoft.com/office/drawing/2014/main" id="{3F1B0CEE-40E9-4569-A22A-E34D2B4B93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834E081-CCC3-4BFC-B3AD-8F482C0BF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53" y="3763810"/>
            <a:ext cx="3439608" cy="208176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 err="1"/>
              <a:t>Goście</a:t>
            </a:r>
            <a:r>
              <a:rPr lang="en-US" sz="3200" dirty="0"/>
              <a:t> </a:t>
            </a:r>
            <a:r>
              <a:rPr lang="en-US" sz="3200" dirty="0" err="1"/>
              <a:t>goście</a:t>
            </a:r>
            <a:r>
              <a:rPr lang="en-US" sz="3200" dirty="0"/>
              <a:t>…</a:t>
            </a:r>
          </a:p>
        </p:txBody>
      </p:sp>
      <p:sp>
        <p:nvSpPr>
          <p:cNvPr id="27" name="Rectangle: Rounded Corners 18">
            <a:extLst>
              <a:ext uri="{FF2B5EF4-FFF2-40B4-BE49-F238E27FC236}">
                <a16:creationId xmlns:a16="http://schemas.microsoft.com/office/drawing/2014/main" id="{8AF2AAD9-DC12-41B5-B801-1C848B9C4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0053" y="651886"/>
            <a:ext cx="2359477" cy="2743200"/>
          </a:xfrm>
          <a:prstGeom prst="roundRect">
            <a:avLst>
              <a:gd name="adj" fmla="val 7412"/>
            </a:avLst>
          </a:prstGeom>
          <a:solidFill>
            <a:srgbClr val="FFFFFF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Obraz 9" descr="Obraz zawierający wewnątrz, osoba, stojące, mężczyzna&#10;&#10;Opis wygenerowany automatycznie">
            <a:extLst>
              <a:ext uri="{FF2B5EF4-FFF2-40B4-BE49-F238E27FC236}">
                <a16:creationId xmlns:a16="http://schemas.microsoft.com/office/drawing/2014/main" id="{D48B81E0-AC13-49CD-904A-ECBC1F5F5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539" y="709260"/>
            <a:ext cx="1478504" cy="2628451"/>
          </a:xfrm>
          <a:prstGeom prst="rect">
            <a:avLst/>
          </a:prstGeom>
        </p:spPr>
      </p:pic>
      <p:sp>
        <p:nvSpPr>
          <p:cNvPr id="28" name="Rectangle: Rounded Corners 20">
            <a:extLst>
              <a:ext uri="{FF2B5EF4-FFF2-40B4-BE49-F238E27FC236}">
                <a16:creationId xmlns:a16="http://schemas.microsoft.com/office/drawing/2014/main" id="{3871ECBC-9661-462A-B1C3-57CE6A867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2764" y="651886"/>
            <a:ext cx="2359477" cy="2743200"/>
          </a:xfrm>
          <a:prstGeom prst="roundRect">
            <a:avLst>
              <a:gd name="adj" fmla="val 7412"/>
            </a:avLst>
          </a:prstGeom>
          <a:solidFill>
            <a:srgbClr val="FFFFFF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ymbol zastępczy zawartości 5" descr="Obraz zawierający osoba, wewnątrz, mężczyzna, siedzi&#10;&#10;Opis wygenerowany automatycznie">
            <a:extLst>
              <a:ext uri="{FF2B5EF4-FFF2-40B4-BE49-F238E27FC236}">
                <a16:creationId xmlns:a16="http://schemas.microsoft.com/office/drawing/2014/main" id="{8D403E7F-705D-45C1-B6ED-EB84D7DF69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35356" y="709259"/>
            <a:ext cx="1761062" cy="2628451"/>
          </a:xfrm>
          <a:prstGeom prst="rect">
            <a:avLst/>
          </a:prstGeom>
        </p:spPr>
      </p:pic>
      <p:sp>
        <p:nvSpPr>
          <p:cNvPr id="29" name="Rectangle: Rounded Corners 22">
            <a:extLst>
              <a:ext uri="{FF2B5EF4-FFF2-40B4-BE49-F238E27FC236}">
                <a16:creationId xmlns:a16="http://schemas.microsoft.com/office/drawing/2014/main" id="{60EB186E-D833-4889-9063-A76339A8E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45474" y="651886"/>
            <a:ext cx="2359477" cy="2743200"/>
          </a:xfrm>
          <a:prstGeom prst="roundRect">
            <a:avLst>
              <a:gd name="adj" fmla="val 7412"/>
            </a:avLst>
          </a:prstGeom>
          <a:solidFill>
            <a:srgbClr val="FFFFFF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az 7" descr="Obraz zawierający podłoże, osoba, wewnątrz, trzymający&#10;&#10;Opis wygenerowany automatycznie">
            <a:extLst>
              <a:ext uri="{FF2B5EF4-FFF2-40B4-BE49-F238E27FC236}">
                <a16:creationId xmlns:a16="http://schemas.microsoft.com/office/drawing/2014/main" id="{495E6CB1-DA68-4877-9708-E2CFC1341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9543" y="709258"/>
            <a:ext cx="1971338" cy="2628451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5D41E60-C420-470E-876D-8F3952590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38185" y="651886"/>
            <a:ext cx="2359477" cy="2743200"/>
          </a:xfrm>
          <a:prstGeom prst="roundRect">
            <a:avLst>
              <a:gd name="adj" fmla="val 7412"/>
            </a:avLst>
          </a:prstGeom>
          <a:solidFill>
            <a:srgbClr val="FFFFFF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Obraz 11" descr="Obraz zawierający osoba, wewnątrz, okno, kobieta&#10;&#10;Opis wygenerowany automatycznie">
            <a:extLst>
              <a:ext uri="{FF2B5EF4-FFF2-40B4-BE49-F238E27FC236}">
                <a16:creationId xmlns:a16="http://schemas.microsoft.com/office/drawing/2014/main" id="{C8D21187-1767-4AB1-8C95-1977395978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5047" y="1225645"/>
            <a:ext cx="2285751" cy="1525738"/>
          </a:xfrm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EBA9D05-0D75-4E68-8DA5-A8DA65FF72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1165" y="3763809"/>
            <a:ext cx="6786391" cy="208176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W </a:t>
            </a:r>
            <a:r>
              <a:rPr lang="en-US" dirty="0" err="1"/>
              <a:t>naszej</a:t>
            </a:r>
            <a:r>
              <a:rPr lang="en-US" dirty="0"/>
              <a:t> </a:t>
            </a:r>
            <a:r>
              <a:rPr lang="en-US" dirty="0" err="1"/>
              <a:t>szkole</a:t>
            </a:r>
            <a:r>
              <a:rPr lang="en-US" dirty="0"/>
              <a:t> </a:t>
            </a:r>
            <a:r>
              <a:rPr lang="en-US" dirty="0" err="1"/>
              <a:t>organizowany</a:t>
            </a:r>
            <a:r>
              <a:rPr lang="en-US" dirty="0"/>
              <a:t> jest </a:t>
            </a:r>
            <a:r>
              <a:rPr lang="en-US" dirty="0" err="1"/>
              <a:t>cykl</a:t>
            </a:r>
            <a:r>
              <a:rPr lang="en-US" dirty="0"/>
              <a:t> </a:t>
            </a:r>
            <a:r>
              <a:rPr lang="en-US" dirty="0" err="1"/>
              <a:t>spotkań</a:t>
            </a:r>
            <a:r>
              <a:rPr lang="en-US" dirty="0"/>
              <a:t> z </a:t>
            </a:r>
            <a:r>
              <a:rPr lang="en-US" dirty="0" err="1"/>
              <a:t>wielkimi</a:t>
            </a:r>
            <a:r>
              <a:rPr lang="en-US" dirty="0"/>
              <a:t> </a:t>
            </a:r>
            <a:r>
              <a:rPr lang="en-US" dirty="0" err="1"/>
              <a:t>sportowcami</a:t>
            </a:r>
            <a:r>
              <a:rPr lang="en-US" dirty="0"/>
              <a:t> i </a:t>
            </a:r>
            <a:r>
              <a:rPr lang="en-US" dirty="0" err="1"/>
              <a:t>nie</a:t>
            </a:r>
            <a:r>
              <a:rPr lang="en-US" dirty="0"/>
              <a:t> </a:t>
            </a:r>
            <a:r>
              <a:rPr lang="en-US" dirty="0" err="1"/>
              <a:t>tylko</a:t>
            </a:r>
            <a:r>
              <a:rPr lang="en-US" dirty="0"/>
              <a:t>. Z </a:t>
            </a:r>
            <a:r>
              <a:rPr lang="en-US" dirty="0" err="1"/>
              <a:t>każdą</a:t>
            </a:r>
            <a:r>
              <a:rPr lang="en-US" dirty="0"/>
              <a:t> </a:t>
            </a:r>
            <a:r>
              <a:rPr lang="en-US" dirty="0" err="1"/>
              <a:t>taką</a:t>
            </a:r>
            <a:r>
              <a:rPr lang="en-US" dirty="0"/>
              <a:t> </a:t>
            </a:r>
            <a:r>
              <a:rPr lang="en-US" dirty="0" err="1"/>
              <a:t>wizytą</a:t>
            </a:r>
            <a:r>
              <a:rPr lang="en-US" dirty="0"/>
              <a:t> </a:t>
            </a:r>
            <a:r>
              <a:rPr lang="en-US" dirty="0" err="1"/>
              <a:t>wiąże</a:t>
            </a:r>
            <a:r>
              <a:rPr lang="en-US" dirty="0"/>
              <a:t> </a:t>
            </a:r>
            <a:r>
              <a:rPr lang="en-US" dirty="0" err="1"/>
              <a:t>się</a:t>
            </a:r>
            <a:r>
              <a:rPr lang="en-US" dirty="0"/>
              <a:t> </a:t>
            </a:r>
            <a:r>
              <a:rPr lang="en-US" dirty="0" err="1"/>
              <a:t>tzw</a:t>
            </a:r>
            <a:r>
              <a:rPr lang="en-US" dirty="0"/>
              <a:t>. </a:t>
            </a:r>
            <a:r>
              <a:rPr lang="en-US" dirty="0" err="1"/>
              <a:t>komitet</a:t>
            </a:r>
            <a:r>
              <a:rPr lang="en-US" dirty="0"/>
              <a:t> </a:t>
            </a:r>
            <a:r>
              <a:rPr lang="en-US" dirty="0" err="1"/>
              <a:t>reprezentacyjny</a:t>
            </a:r>
            <a:r>
              <a:rPr lang="en-US" dirty="0"/>
              <a:t>, by nasi </a:t>
            </a:r>
            <a:r>
              <a:rPr lang="en-US" dirty="0" err="1"/>
              <a:t>gości</a:t>
            </a:r>
            <a:r>
              <a:rPr lang="pl-PL" dirty="0"/>
              <a:t>e</a:t>
            </a:r>
            <a:r>
              <a:rPr lang="en-US" dirty="0"/>
              <a:t> </a:t>
            </a:r>
            <a:r>
              <a:rPr lang="en-US" dirty="0" err="1"/>
              <a:t>zostali</a:t>
            </a:r>
            <a:r>
              <a:rPr lang="en-US" dirty="0"/>
              <a:t> go</a:t>
            </a:r>
            <a:r>
              <a:rPr lang="pl-PL" dirty="0"/>
              <a:t>d</a:t>
            </a:r>
            <a:r>
              <a:rPr lang="en-US" dirty="0" err="1"/>
              <a:t>nie</a:t>
            </a:r>
            <a:r>
              <a:rPr lang="en-US" dirty="0"/>
              <a:t> </a:t>
            </a:r>
            <a:r>
              <a:rPr lang="en-US" dirty="0" err="1"/>
              <a:t>przywitani</a:t>
            </a:r>
            <a:r>
              <a:rPr lang="en-US" dirty="0"/>
              <a:t>.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wydatki</a:t>
            </a:r>
            <a:r>
              <a:rPr lang="en-US" dirty="0"/>
              <a:t> </a:t>
            </a:r>
            <a:r>
              <a:rPr lang="en-US" dirty="0" err="1"/>
              <a:t>również</a:t>
            </a:r>
            <a:r>
              <a:rPr lang="en-US" dirty="0"/>
              <a:t> </a:t>
            </a:r>
            <a:r>
              <a:rPr lang="en-US" dirty="0" err="1"/>
              <a:t>finansujemy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26106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2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E688F6-8D8B-4EDB-8387-0C60E5AA9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09599"/>
            <a:ext cx="5435760" cy="2009775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WIOLINKI</a:t>
            </a:r>
          </a:p>
        </p:txBody>
      </p:sp>
      <p:pic>
        <p:nvPicPr>
          <p:cNvPr id="5" name="Symbol zastępczy zawartości 4" descr="Obraz zawierający osoba, dziecko, wewnątrz, mały&#10;&#10;Opis wygenerowany automatycznie">
            <a:extLst>
              <a:ext uri="{FF2B5EF4-FFF2-40B4-BE49-F238E27FC236}">
                <a16:creationId xmlns:a16="http://schemas.microsoft.com/office/drawing/2014/main" id="{433EB67A-1144-4176-A57D-A190F6041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938" y="609600"/>
            <a:ext cx="2743198" cy="2057399"/>
          </a:xfrm>
          <a:custGeom>
            <a:avLst/>
            <a:gdLst/>
            <a:ahLst/>
            <a:cxnLst/>
            <a:rect l="l" t="t" r="r" b="b"/>
            <a:pathLst>
              <a:path w="3416888" h="2057399">
                <a:moveTo>
                  <a:pt x="120172" y="0"/>
                </a:moveTo>
                <a:lnTo>
                  <a:pt x="3296716" y="0"/>
                </a:lnTo>
                <a:cubicBezTo>
                  <a:pt x="3363085" y="0"/>
                  <a:pt x="3416888" y="53803"/>
                  <a:pt x="3416888" y="120172"/>
                </a:cubicBezTo>
                <a:lnTo>
                  <a:pt x="3416888" y="2057399"/>
                </a:lnTo>
                <a:lnTo>
                  <a:pt x="0" y="2057399"/>
                </a:lnTo>
                <a:lnTo>
                  <a:pt x="0" y="120172"/>
                </a:lnTo>
                <a:cubicBezTo>
                  <a:pt x="0" y="53803"/>
                  <a:pt x="53803" y="0"/>
                  <a:pt x="120172" y="0"/>
                </a:cubicBezTo>
                <a:close/>
              </a:path>
            </a:pathLst>
          </a:cu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7" name="Obraz 6" descr="Obraz zawierający podłoże, dziecko, wewnątrz, osoba&#10;&#10;Opis wygenerowany automatycznie">
            <a:extLst>
              <a:ext uri="{FF2B5EF4-FFF2-40B4-BE49-F238E27FC236}">
                <a16:creationId xmlns:a16="http://schemas.microsoft.com/office/drawing/2014/main" id="{17E8D991-F5A9-40F9-BA9F-AB824FF30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461" y="2947481"/>
            <a:ext cx="4014152" cy="3010614"/>
          </a:xfrm>
          <a:custGeom>
            <a:avLst/>
            <a:gdLst/>
            <a:ahLst/>
            <a:cxnLst/>
            <a:rect l="l" t="t" r="r" b="b"/>
            <a:pathLst>
              <a:path w="3416888" h="3240120">
                <a:moveTo>
                  <a:pt x="0" y="0"/>
                </a:moveTo>
                <a:lnTo>
                  <a:pt x="3416888" y="0"/>
                </a:lnTo>
                <a:lnTo>
                  <a:pt x="3416888" y="3119948"/>
                </a:lnTo>
                <a:cubicBezTo>
                  <a:pt x="3416888" y="3186317"/>
                  <a:pt x="3363085" y="3240120"/>
                  <a:pt x="3296716" y="3240120"/>
                </a:cubicBezTo>
                <a:lnTo>
                  <a:pt x="120172" y="3240120"/>
                </a:lnTo>
                <a:cubicBezTo>
                  <a:pt x="53803" y="3240120"/>
                  <a:pt x="0" y="3186317"/>
                  <a:pt x="0" y="3119948"/>
                </a:cubicBezTo>
                <a:close/>
              </a:path>
            </a:pathLst>
          </a:cu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ADC7C5D-1D7E-473A-AD68-D1686E116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774425"/>
            <a:ext cx="5435760" cy="32884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W naszej szkole prężnie działa zespół </a:t>
            </a:r>
            <a:r>
              <a:rPr lang="pl-PL" dirty="0" err="1"/>
              <a:t>muzyczno</a:t>
            </a:r>
            <a:r>
              <a:rPr lang="pl-PL" dirty="0"/>
              <a:t> – taneczny. Reprezentuje on szkołę na dniach otwartych, a także uatrakcyjnia inne wydarzenia w szkole. Doceniamy wkład</a:t>
            </a:r>
            <a:br>
              <a:rPr lang="pl-PL" dirty="0"/>
            </a:br>
            <a:r>
              <a:rPr lang="pl-PL" dirty="0"/>
              <a:t>i pracę członków zespołu. Finansujemy ich stroje i niezbędne rekwizyty, by występy były ciekawe, a dziewczęta czuły, że ich ciężka praca i poświęcony czas nie idą na marne.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67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F4E2F9-9BCD-42F1-9968-32E032532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0714" y="609600"/>
            <a:ext cx="6542315" cy="1905000"/>
          </a:xfrm>
        </p:spPr>
        <p:txBody>
          <a:bodyPr>
            <a:normAutofit/>
          </a:bodyPr>
          <a:lstStyle/>
          <a:p>
            <a:r>
              <a:rPr lang="pl-PL" dirty="0"/>
              <a:t>Tańce </a:t>
            </a:r>
            <a:r>
              <a:rPr lang="pl-PL" dirty="0" err="1"/>
              <a:t>hulańce</a:t>
            </a:r>
            <a:r>
              <a:rPr lang="pl-PL" dirty="0"/>
              <a:t>…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A57EB34-9784-47CB-AE83-3CEF3D297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15" y="609600"/>
            <a:ext cx="3903181" cy="57258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By wesprzeć dziewczęta z zespołu </a:t>
            </a:r>
            <a:r>
              <a:rPr lang="pl-PL" dirty="0" err="1"/>
              <a:t>muzyczno</a:t>
            </a:r>
            <a:r>
              <a:rPr lang="pl-PL" dirty="0"/>
              <a:t> – tanecznego,</a:t>
            </a:r>
            <a:br>
              <a:rPr lang="pl-PL" dirty="0"/>
            </a:br>
            <a:r>
              <a:rPr lang="pl-PL" dirty="0"/>
              <a:t>a jednocześnie dać możliwość nauczycielom w-f kolejną możliwość urozmaicania zajęć, sfinansowaliśmy zakup sprzętu nagłaśniającego. Sprzęt jest również wykorzystywany przy uroczystościach szkolnych.</a:t>
            </a:r>
            <a:endParaRPr lang="en-US" dirty="0"/>
          </a:p>
        </p:txBody>
      </p:sp>
      <p:pic>
        <p:nvPicPr>
          <p:cNvPr id="5" name="Symbol zastępczy zawartości 4" descr="Obraz zawierający sprzęt elektroniczny, wewnątrz, siedzi, stereo&#10;&#10;Opis wygenerowany automatycznie">
            <a:extLst>
              <a:ext uri="{FF2B5EF4-FFF2-40B4-BE49-F238E27FC236}">
                <a16:creationId xmlns:a16="http://schemas.microsoft.com/office/drawing/2014/main" id="{505EB2A0-4054-4C0E-BB19-0318A4F367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691" b="2140"/>
          <a:stretch/>
        </p:blipFill>
        <p:spPr>
          <a:xfrm>
            <a:off x="5055764" y="2666999"/>
            <a:ext cx="2990088" cy="2677887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7" name="Obraz 6" descr="Obraz zawierający podłoże, wewnątrz, sufit, budynek&#10;&#10;Opis wygenerowany automatycznie">
            <a:extLst>
              <a:ext uri="{FF2B5EF4-FFF2-40B4-BE49-F238E27FC236}">
                <a16:creationId xmlns:a16="http://schemas.microsoft.com/office/drawing/2014/main" id="{68C0DAB0-DD39-4926-9C45-FE90FC5EC6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09" r="-3" b="-3"/>
          <a:stretch/>
        </p:blipFill>
        <p:spPr>
          <a:xfrm>
            <a:off x="8447321" y="2666999"/>
            <a:ext cx="2991801" cy="2677887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4070941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EC877808-00EB-425F-AE6A-6F5057C0F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620351" cy="6858000"/>
          </a:xfrm>
          <a:prstGeom prst="rect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BEAD4A5-FE8B-461E-85EE-369CCAA0D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599"/>
            <a:ext cx="5682803" cy="2009775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Na w-</a:t>
            </a:r>
            <a:r>
              <a:rPr lang="pl-PL" dirty="0" err="1"/>
              <a:t>fie</a:t>
            </a:r>
            <a:r>
              <a:rPr lang="pl-PL" dirty="0"/>
              <a:t> dzieci się nie nudzą</a:t>
            </a:r>
          </a:p>
        </p:txBody>
      </p:sp>
      <p:pic>
        <p:nvPicPr>
          <p:cNvPr id="17" name="Obraz 16" descr="Obraz zawierający podłoże, sport, wewnątrz, gra&#10;&#10;Opis wygenerowany automatycznie">
            <a:extLst>
              <a:ext uri="{FF2B5EF4-FFF2-40B4-BE49-F238E27FC236}">
                <a16:creationId xmlns:a16="http://schemas.microsoft.com/office/drawing/2014/main" id="{4B5DC92B-2923-4ADC-95BD-26EF55790C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001" r="-1" b="13327"/>
          <a:stretch/>
        </p:blipFill>
        <p:spPr>
          <a:xfrm>
            <a:off x="7620351" y="10"/>
            <a:ext cx="4571649" cy="2285990"/>
          </a:xfrm>
          <a:prstGeom prst="rect">
            <a:avLst/>
          </a:prstGeom>
        </p:spPr>
      </p:pic>
      <p:sp>
        <p:nvSpPr>
          <p:cNvPr id="35" name="Content Placeholder 24">
            <a:extLst>
              <a:ext uri="{FF2B5EF4-FFF2-40B4-BE49-F238E27FC236}">
                <a16:creationId xmlns:a16="http://schemas.microsoft.com/office/drawing/2014/main" id="{2373AF28-FF24-4B84-9F13-0964490D2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774425"/>
            <a:ext cx="5682803" cy="328844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pl-PL" dirty="0"/>
              <a:t>Co roku finansujemy zakup sprzętu sportowego, by uzupełnić stan oraz wymienić ten zniszczony na nowy. Sprzęt daje możliwości rozwoju oraz atrakcyjne lekcje. Jest również wykorzystywany w czasie mikołajkowego turnieju sportowego dla klas i-iii, a także</a:t>
            </a:r>
            <a:br>
              <a:rPr lang="pl-PL" dirty="0"/>
            </a:br>
            <a:r>
              <a:rPr lang="pl-PL" dirty="0"/>
              <a:t>w czasie wiosennego turnieju z okazji święta szkoły. </a:t>
            </a:r>
            <a:endParaRPr lang="en-US" dirty="0"/>
          </a:p>
        </p:txBody>
      </p:sp>
      <p:pic>
        <p:nvPicPr>
          <p:cNvPr id="15" name="Symbol zastępczy zawartości 14" descr="Obraz zawierający wewnątrz, trzymający, zabawka, małe&#10;&#10;Opis wygenerowany automatycznie">
            <a:extLst>
              <a:ext uri="{FF2B5EF4-FFF2-40B4-BE49-F238E27FC236}">
                <a16:creationId xmlns:a16="http://schemas.microsoft.com/office/drawing/2014/main" id="{FCC9C2E9-E0B6-4E29-8C76-BAB21AEB40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000"/>
          <a:stretch/>
        </p:blipFill>
        <p:spPr>
          <a:xfrm>
            <a:off x="7620351" y="2286000"/>
            <a:ext cx="2286000" cy="2286000"/>
          </a:xfrm>
          <a:prstGeom prst="rect">
            <a:avLst/>
          </a:prstGeom>
        </p:spPr>
      </p:pic>
      <p:pic>
        <p:nvPicPr>
          <p:cNvPr id="19" name="Obraz 18" descr="Obraz zawierający podłoże, wewnątrz, osoba, stojące&#10;&#10;Opis wygenerowany automatycznie">
            <a:extLst>
              <a:ext uri="{FF2B5EF4-FFF2-40B4-BE49-F238E27FC236}">
                <a16:creationId xmlns:a16="http://schemas.microsoft.com/office/drawing/2014/main" id="{FB56629C-EDAF-4619-A162-D29A069E2C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5000"/>
          <a:stretch/>
        </p:blipFill>
        <p:spPr>
          <a:xfrm>
            <a:off x="9906000" y="2286000"/>
            <a:ext cx="2286000" cy="2286000"/>
          </a:xfrm>
          <a:prstGeom prst="rect">
            <a:avLst/>
          </a:prstGeom>
        </p:spPr>
      </p:pic>
      <p:pic>
        <p:nvPicPr>
          <p:cNvPr id="21" name="Obraz 20" descr="Obraz zawierający wewnątrz, stół, siedzi, pomieszczenie&#10;&#10;Opis wygenerowany automatycznie">
            <a:extLst>
              <a:ext uri="{FF2B5EF4-FFF2-40B4-BE49-F238E27FC236}">
                <a16:creationId xmlns:a16="http://schemas.microsoft.com/office/drawing/2014/main" id="{8B322E3C-1DD1-4EFF-B7C2-591A4957FE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317" r="-1" b="11011"/>
          <a:stretch/>
        </p:blipFill>
        <p:spPr>
          <a:xfrm>
            <a:off x="7620351" y="4572000"/>
            <a:ext cx="4571649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4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12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FFE1AA-806C-45A5-8CCB-73D283199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Świetlica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6D7D958-611A-43F3-80A7-37BBFD1CB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986768" cy="3168193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Każdego roku uzupełniamy wyposażenie świetlicy, by dzieci spędzając tu czas, nie nudziły się, a dodatkowo rozwijały kompetencje społeczne oraz pozytywne postawy.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A11C131-A576-4F9C-BFDC-723AF1018692}"/>
              </a:ext>
            </a:extLst>
          </p:cNvPr>
          <p:cNvSpPr/>
          <p:nvPr/>
        </p:nvSpPr>
        <p:spPr>
          <a:xfrm>
            <a:off x="6497762" y="2411153"/>
            <a:ext cx="360707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ZDJĘCIA </a:t>
            </a:r>
            <a:br>
              <a:rPr lang="pl-P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pl-P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WKRÓTCE!</a:t>
            </a:r>
          </a:p>
        </p:txBody>
      </p:sp>
    </p:spTree>
    <p:extLst>
      <p:ext uri="{BB962C8B-B14F-4D97-AF65-F5344CB8AC3E}">
        <p14:creationId xmlns:p14="http://schemas.microsoft.com/office/powerpoint/2010/main" val="1210522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9D7137-F3B2-4882-9578-DC6E65550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09599"/>
            <a:ext cx="5435760" cy="2009775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nagrody</a:t>
            </a:r>
          </a:p>
        </p:txBody>
      </p:sp>
      <p:pic>
        <p:nvPicPr>
          <p:cNvPr id="5" name="Symbol zastępczy zawartości 4" descr="Obraz zawierający trzymający, znak, stojące&#10;&#10;Opis wygenerowany automatycznie">
            <a:extLst>
              <a:ext uri="{FF2B5EF4-FFF2-40B4-BE49-F238E27FC236}">
                <a16:creationId xmlns:a16="http://schemas.microsoft.com/office/drawing/2014/main" id="{174F330D-EF71-4BE6-AC8B-AE65957F4D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09" r="-2" b="40698"/>
          <a:stretch/>
        </p:blipFill>
        <p:spPr>
          <a:xfrm>
            <a:off x="707739" y="2717975"/>
            <a:ext cx="4765597" cy="3240120"/>
          </a:xfrm>
          <a:custGeom>
            <a:avLst/>
            <a:gdLst/>
            <a:ahLst/>
            <a:cxnLst/>
            <a:rect l="l" t="t" r="r" b="b"/>
            <a:pathLst>
              <a:path w="3416888" h="3240120">
                <a:moveTo>
                  <a:pt x="0" y="0"/>
                </a:moveTo>
                <a:lnTo>
                  <a:pt x="3416888" y="0"/>
                </a:lnTo>
                <a:lnTo>
                  <a:pt x="3416888" y="3119948"/>
                </a:lnTo>
                <a:cubicBezTo>
                  <a:pt x="3416888" y="3186317"/>
                  <a:pt x="3363085" y="3240120"/>
                  <a:pt x="3296716" y="3240120"/>
                </a:cubicBezTo>
                <a:lnTo>
                  <a:pt x="120172" y="3240120"/>
                </a:lnTo>
                <a:cubicBezTo>
                  <a:pt x="53803" y="3240120"/>
                  <a:pt x="0" y="3186317"/>
                  <a:pt x="0" y="3119948"/>
                </a:cubicBezTo>
                <a:close/>
              </a:path>
            </a:pathLst>
          </a:cu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4" name="Obraz 3" descr="Obraz zawierający trawa, osoba, zewnętrzne, pozujący&#10;&#10;Opis wygenerowany automatycznie">
            <a:extLst>
              <a:ext uri="{FF2B5EF4-FFF2-40B4-BE49-F238E27FC236}">
                <a16:creationId xmlns:a16="http://schemas.microsoft.com/office/drawing/2014/main" id="{096090F0-2D39-4093-952F-74329A4BE6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219" b="21219"/>
          <a:stretch/>
        </p:blipFill>
        <p:spPr>
          <a:xfrm>
            <a:off x="707739" y="609600"/>
            <a:ext cx="4765597" cy="2057399"/>
          </a:xfrm>
          <a:custGeom>
            <a:avLst/>
            <a:gdLst/>
            <a:ahLst/>
            <a:cxnLst/>
            <a:rect l="l" t="t" r="r" b="b"/>
            <a:pathLst>
              <a:path w="3416888" h="2057399">
                <a:moveTo>
                  <a:pt x="120172" y="0"/>
                </a:moveTo>
                <a:lnTo>
                  <a:pt x="3296716" y="0"/>
                </a:lnTo>
                <a:cubicBezTo>
                  <a:pt x="3363085" y="0"/>
                  <a:pt x="3416888" y="53803"/>
                  <a:pt x="3416888" y="120172"/>
                </a:cubicBezTo>
                <a:lnTo>
                  <a:pt x="3416888" y="2057399"/>
                </a:lnTo>
                <a:lnTo>
                  <a:pt x="0" y="2057399"/>
                </a:lnTo>
                <a:lnTo>
                  <a:pt x="0" y="120172"/>
                </a:lnTo>
                <a:cubicBezTo>
                  <a:pt x="0" y="53803"/>
                  <a:pt x="53803" y="0"/>
                  <a:pt x="120172" y="0"/>
                </a:cubicBezTo>
                <a:close/>
              </a:path>
            </a:pathLst>
          </a:cu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8BE20E2-31DC-4191-8AE6-AC2B17B46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0482" y="2774425"/>
            <a:ext cx="4961278" cy="32884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Dla każdej aktywnej klasy pod względem dobrowolnych wpłat na naszą działalność gwarantujemy odpowiedni zwrot finansowy, który klasa może wykorzystać na rzecz nagród dla najbardziej wybitnych.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111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4" presetClass="entr" presetSubtype="5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5" presetID="14" presetClass="entr" presetSubtype="5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7147EBD-7FE3-430C-A0B3-0B3D1ABA6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spotkania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A4BCBBD-CE2B-492B-A2FB-8F6D8F99C6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l-PL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Spotykamy się kilka razy w ciągu roku szkolnego, by zaktualizować bieżące potrzeby, ustalić priorytety i sprawdzić czy podjęte wcześniej akcje przyniosły oczekiwany rezultat.</a:t>
            </a:r>
          </a:p>
          <a:p>
            <a:r>
              <a:rPr lang="pl-PL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Pragniemy, by każde dziecko, które uczy się w naszej szkole lub dopiero rozpocznie tu naukę, czuło, że jest w miejscu, w którym wiedzę można zdobywać na różne sposoby.</a:t>
            </a:r>
          </a:p>
          <a:p>
            <a:r>
              <a:rPr lang="pl-PL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Staramy się stworzyć przyjazne warunki, które sprzyjają rozwijaniu umiejętności naszych dzieci. </a:t>
            </a:r>
          </a:p>
          <a:p>
            <a:r>
              <a:rPr lang="pl-PL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Wszelkie działania, które podejmujemy wraz z gronem pedagogicznym ukierunkowane są na naszych uczniów, by ułatwić i uatrakcyjnić proces nauczania.</a:t>
            </a:r>
          </a:p>
        </p:txBody>
      </p:sp>
    </p:spTree>
    <p:extLst>
      <p:ext uri="{BB962C8B-B14F-4D97-AF65-F5344CB8AC3E}">
        <p14:creationId xmlns:p14="http://schemas.microsoft.com/office/powerpoint/2010/main" val="1894247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8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8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AB38A9-34D6-43A1-956A-0D3048371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0888" y="190566"/>
            <a:ext cx="4608938" cy="1652833"/>
          </a:xfrm>
        </p:spPr>
        <p:txBody>
          <a:bodyPr/>
          <a:lstStyle/>
          <a:p>
            <a:r>
              <a:rPr lang="pl-PL" dirty="0"/>
              <a:t>W-f atrakcyjny jest</a:t>
            </a:r>
          </a:p>
        </p:txBody>
      </p:sp>
      <p:pic>
        <p:nvPicPr>
          <p:cNvPr id="4" name="Obraz 3" descr="Obraz zawierający podłoże, wewnątrz, ściana, pomieszczenie&#10;&#10;Opis wygenerowany automatycznie">
            <a:extLst>
              <a:ext uri="{FF2B5EF4-FFF2-40B4-BE49-F238E27FC236}">
                <a16:creationId xmlns:a16="http://schemas.microsoft.com/office/drawing/2014/main" id="{7766319B-15C9-414A-A4FB-8470D52DD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8162" y="3711529"/>
            <a:ext cx="2173682" cy="2898242"/>
          </a:xfrm>
          <a:prstGeom prst="rect">
            <a:avLst/>
          </a:prstGeom>
        </p:spPr>
      </p:pic>
      <p:pic>
        <p:nvPicPr>
          <p:cNvPr id="6" name="Obraz 5" descr="Obraz zawierający wewnątrz&#10;&#10;Opis wygenerowany automatycznie">
            <a:extLst>
              <a:ext uri="{FF2B5EF4-FFF2-40B4-BE49-F238E27FC236}">
                <a16:creationId xmlns:a16="http://schemas.microsoft.com/office/drawing/2014/main" id="{C66015F4-DA48-4995-BB59-342180F33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328163" y="826108"/>
            <a:ext cx="2712778" cy="203458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67C71C8-9676-47A4-B260-380303D69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V="1">
            <a:off x="-195298" y="816043"/>
            <a:ext cx="2712777" cy="2034583"/>
          </a:xfrm>
          <a:prstGeom prst="rect">
            <a:avLst/>
          </a:prstGeom>
        </p:spPr>
      </p:pic>
      <p:pic>
        <p:nvPicPr>
          <p:cNvPr id="10" name="Obraz 9" descr="Obraz zawierający osoba&#10;&#10;Opis wygenerowany automatycznie">
            <a:extLst>
              <a:ext uri="{FF2B5EF4-FFF2-40B4-BE49-F238E27FC236}">
                <a16:creationId xmlns:a16="http://schemas.microsoft.com/office/drawing/2014/main" id="{CD7567BD-4394-42E0-B96E-19F8E9AA0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041183" y="826112"/>
            <a:ext cx="2712775" cy="2034582"/>
          </a:xfrm>
          <a:prstGeom prst="rect">
            <a:avLst/>
          </a:prstGeom>
        </p:spPr>
      </p:pic>
      <p:pic>
        <p:nvPicPr>
          <p:cNvPr id="14" name="Obraz 13" descr="Obraz zawierający podłoże, wewnątrz, sufit, stojące&#10;&#10;Opis wygenerowany automatycznie">
            <a:extLst>
              <a:ext uri="{FF2B5EF4-FFF2-40B4-BE49-F238E27FC236}">
                <a16:creationId xmlns:a16="http://schemas.microsoft.com/office/drawing/2014/main" id="{467707CF-89B6-4918-BE4F-715F8C5318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044" y="3711529"/>
            <a:ext cx="3926677" cy="2945008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54C6C0FE-4F70-4832-BA42-893FE6697B29}"/>
              </a:ext>
            </a:extLst>
          </p:cNvPr>
          <p:cNvSpPr txBox="1"/>
          <p:nvPr/>
        </p:nvSpPr>
        <p:spPr>
          <a:xfrm>
            <a:off x="6928990" y="1843399"/>
            <a:ext cx="4931253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dirty="0"/>
              <a:t>PRAGNIEMY, BY KAŻDY Z UCZNIÓW  NASZEJ SZKOŁY ZNALAZŁ COŚ, CO LUBI ROBIĆ. JEDNI LUBIĄ GRY ZESPOŁOWE, INNI GIMNASTYKĘ CZY ZAJĘCIA ZWIĄZANE Z RYWALIZACJĄ. TYM RAZEM ZAINWESTOWALIŚMY W SPRZĘT DO ZUMBY I ZAJĘĆ FITNESS. WIERZYMY, ŻE MUZYKA I RUCH DADZĄ NASZYM DZIECIOM WIELE ZABWAWY I RADOŚCI.</a:t>
            </a:r>
          </a:p>
          <a:p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424709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0"/>
                            </p:stCondLst>
                            <p:childTnLst>
                              <p:par>
                                <p:cTn id="11" presetID="14" presetClass="entr" presetSubtype="5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4" presetClass="entr" presetSubtype="5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14" presetClass="entr" presetSubtype="5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4" presetClass="entr" presetSubtype="5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14" presetClass="entr" presetSubtype="5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12A073-0591-48BF-B2E8-4C868F6AB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964" y="414780"/>
            <a:ext cx="4954587" cy="1905000"/>
          </a:xfrm>
        </p:spPr>
        <p:txBody>
          <a:bodyPr/>
          <a:lstStyle/>
          <a:p>
            <a:r>
              <a:rPr lang="pl-PL" dirty="0"/>
              <a:t>KIERMASZ ŚWIĄTECZNY W WYDANIU „PANDEMICZNYM”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2963385-1054-46C6-B750-28EB000C6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1679" y="106353"/>
            <a:ext cx="5224822" cy="61971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800" dirty="0"/>
              <a:t>OD 2 LAT ŚWIAT BORYKA SIĘ Z PANDEMIĄ.</a:t>
            </a:r>
          </a:p>
          <a:p>
            <a:pPr marL="0" indent="0">
              <a:buNone/>
            </a:pPr>
            <a:r>
              <a:rPr lang="pl-PL" sz="1800" dirty="0"/>
              <a:t>RAZ NAUCZANIE ZDALNE, RAZ NAUKA </a:t>
            </a:r>
            <a:br>
              <a:rPr lang="pl-PL" sz="1800" dirty="0"/>
            </a:br>
            <a:r>
              <a:rPr lang="pl-PL" sz="1800" dirty="0"/>
              <a:t>W SZKOLE… ROZPORZĄDZENIA…ZALECENIA… KWARANTANNY… TO WSZYSTKO POKRZYŻOWAŁO NASZE PLANY ORAZ RYTUAŁ URZĄDZANIA KIERMASZU ŚWIĄTECZNEGO.</a:t>
            </a:r>
          </a:p>
          <a:p>
            <a:pPr marL="0" indent="0">
              <a:buNone/>
            </a:pPr>
            <a:r>
              <a:rPr lang="pl-PL" sz="1800" dirty="0"/>
              <a:t>MIMO TO, PRAGNIEMY W MIARĘ MOŻLIWOŚCI DALEJ DZIAŁAĆ DLA NASZYCH UCZNIÓW. </a:t>
            </a:r>
          </a:p>
          <a:p>
            <a:pPr marL="0" indent="0">
              <a:buNone/>
            </a:pPr>
            <a:r>
              <a:rPr lang="pl-PL" sz="1800" dirty="0"/>
              <a:t>DLATEGO JUŻ DRUGI RAZ WRAZ Z DZIEĆMI STWORZYLIŚMY I ROZPROWADZILIŚMY KALENDARZ – CEGIEŁKĘ. PRACE WSZYSTKICH DZIECI SĄ NAJWIĘKSZYM WKŁADEM W TĘ AKCJĘ, NATOMMIAST ZAKUP TYCHŻE KALENDARZY PRZEZ WAS DRODZY RODZICE POZWOLI NA TO, BY NASZE WSPÓLNIE PODJĘTE DZIAŁANIA MOGŁY BYĆ KONTYNUOWANE.</a:t>
            </a:r>
          </a:p>
        </p:txBody>
      </p:sp>
      <p:pic>
        <p:nvPicPr>
          <p:cNvPr id="5" name="Obraz 4" descr="Obraz zawierający tekst, pokryte, lodówka, urządzenia domowe&#10;&#10;Opis wygenerowany automatycznie">
            <a:extLst>
              <a:ext uri="{FF2B5EF4-FFF2-40B4-BE49-F238E27FC236}">
                <a16:creationId xmlns:a16="http://schemas.microsoft.com/office/drawing/2014/main" id="{36BBB6CB-C7D5-4FBE-9FD7-10623C31E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88529">
            <a:off x="575990" y="2548236"/>
            <a:ext cx="2701677" cy="3602237"/>
          </a:xfrm>
          <a:prstGeom prst="rect">
            <a:avLst/>
          </a:pr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363FD0B9-1B0A-42E0-8182-4AC51F99D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32118">
            <a:off x="3855583" y="2491890"/>
            <a:ext cx="2645546" cy="352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597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75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25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75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01F3845F-3B80-47C0-8528-3246155C3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0714" y="609600"/>
            <a:ext cx="6542315" cy="1905000"/>
          </a:xfrm>
        </p:spPr>
        <p:txBody>
          <a:bodyPr>
            <a:normAutofit/>
          </a:bodyPr>
          <a:lstStyle/>
          <a:p>
            <a:r>
              <a:rPr lang="pl-PL" dirty="0"/>
              <a:t>RÓŻOWA SKRZYNECZKA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9CCC67-D3CD-46AC-A884-9CAEB9266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530" y="1788160"/>
            <a:ext cx="5019184" cy="4114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PO KONSULTACJACH </a:t>
            </a:r>
            <a:br>
              <a:rPr lang="pl-PL" dirty="0"/>
            </a:br>
            <a:r>
              <a:rPr lang="pl-PL" dirty="0"/>
              <a:t>Z FUNDACJĄ „RÓŻOWA SKRZYNECZKA” ZREALIZOWALIŚMY PROJEKT O TEJ SAMEJ NAZWIE, BY NASZE UCZENNICE – MŁODE KOBIETY NIE ODCZUWAŁY ZAKŁOPOTANIA CZY WYKLUCZENIA </a:t>
            </a:r>
            <a:br>
              <a:rPr lang="pl-PL" dirty="0"/>
            </a:br>
            <a:r>
              <a:rPr lang="pl-PL" dirty="0"/>
              <a:t>W OKRESIE DOJRZEWANIA.</a:t>
            </a:r>
          </a:p>
        </p:txBody>
      </p:sp>
      <p:pic>
        <p:nvPicPr>
          <p:cNvPr id="6" name="Obraz 5" descr="Obraz zawierający tekst, znak, publiczne, sąsiadująco&#10;&#10;Opis wygenerowany automatycznie">
            <a:extLst>
              <a:ext uri="{FF2B5EF4-FFF2-40B4-BE49-F238E27FC236}">
                <a16:creationId xmlns:a16="http://schemas.microsoft.com/office/drawing/2014/main" id="{5B713D68-605D-4666-AD22-B17E68054B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734" b="20098"/>
          <a:stretch/>
        </p:blipFill>
        <p:spPr>
          <a:xfrm>
            <a:off x="5379563" y="3429000"/>
            <a:ext cx="2990088" cy="2677887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E647D320-0484-4C6B-A2F0-04DB796DCC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309" r="3" b="20563"/>
          <a:stretch/>
        </p:blipFill>
        <p:spPr>
          <a:xfrm>
            <a:off x="8860834" y="1941135"/>
            <a:ext cx="2991801" cy="2677887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829621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D46B04C9-B85D-45AA-A7D1-483C3CA6DA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006396D9-2382-446A-878C-39DA82DC73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199" y="965199"/>
            <a:ext cx="6247723" cy="4927604"/>
          </a:xfrm>
        </p:spPr>
        <p:txBody>
          <a:bodyPr anchor="t">
            <a:normAutofit/>
          </a:bodyPr>
          <a:lstStyle/>
          <a:p>
            <a:pPr algn="l"/>
            <a:r>
              <a:rPr lang="pl-PL" sz="8000" dirty="0"/>
              <a:t>Serdecznie dziękujemy</a:t>
            </a:r>
          </a:p>
        </p:txBody>
      </p:sp>
      <p:sp>
        <p:nvSpPr>
          <p:cNvPr id="4" name="Podtytuł 3">
            <a:extLst>
              <a:ext uri="{FF2B5EF4-FFF2-40B4-BE49-F238E27FC236}">
                <a16:creationId xmlns:a16="http://schemas.microsoft.com/office/drawing/2014/main" id="{517A52C7-DA58-49DA-A7DD-2221B4E5D1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6387" y="965199"/>
            <a:ext cx="3370409" cy="4927603"/>
          </a:xfrm>
        </p:spPr>
        <p:txBody>
          <a:bodyPr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pl-PL" sz="2600" dirty="0"/>
              <a:t>Za okazane dotychczas wsparcie i czynny udział</a:t>
            </a:r>
            <a:br>
              <a:rPr lang="pl-PL" sz="2600" dirty="0"/>
            </a:br>
            <a:r>
              <a:rPr lang="pl-PL" sz="2600" dirty="0"/>
              <a:t>w naszej działalności. </a:t>
            </a:r>
          </a:p>
          <a:p>
            <a:pPr algn="r">
              <a:lnSpc>
                <a:spcPct val="90000"/>
              </a:lnSpc>
            </a:pPr>
            <a:r>
              <a:rPr lang="pl-PL" sz="2600" dirty="0"/>
              <a:t>Jednocześnie zachęcamy do dalszej współpracy. Prosimy kierować do nas wszelkie pomysły, inicjatywy, w które moglibyśmy się zaangażować. 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51AE01A9-4777-4C26-9F9F-22E778F5F037}"/>
              </a:ext>
            </a:extLst>
          </p:cNvPr>
          <p:cNvSpPr/>
          <p:nvPr/>
        </p:nvSpPr>
        <p:spPr>
          <a:xfrm>
            <a:off x="1187777" y="4798243"/>
            <a:ext cx="5297864" cy="127261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Down">
              <a:avLst/>
            </a:prstTxWarp>
            <a:spAutoFit/>
          </a:bodyPr>
          <a:lstStyle/>
          <a:p>
            <a:pPr algn="ctr"/>
            <a:r>
              <a:rPr lang="pl-PL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Warto działać dla</a:t>
            </a:r>
          </a:p>
          <a:p>
            <a:pPr algn="ctr"/>
            <a:r>
              <a:rPr lang="pl-PL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naszych dzieci</a:t>
            </a:r>
            <a:r>
              <a:rPr lang="pl-P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89059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" presetID="32" presetClass="emph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uiExpand="1" build="p"/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1206CB50-8844-44D6-8335-9E17C20F1302}"/>
              </a:ext>
            </a:extLst>
          </p:cNvPr>
          <p:cNvSpPr txBox="1"/>
          <p:nvPr/>
        </p:nvSpPr>
        <p:spPr>
          <a:xfrm>
            <a:off x="4366182" y="2681925"/>
            <a:ext cx="394826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sz="4800" dirty="0"/>
              <a:t>DZIAŁANIA</a:t>
            </a:r>
          </a:p>
        </p:txBody>
      </p:sp>
    </p:spTree>
    <p:extLst>
      <p:ext uri="{BB962C8B-B14F-4D97-AF65-F5344CB8AC3E}">
        <p14:creationId xmlns:p14="http://schemas.microsoft.com/office/powerpoint/2010/main" val="1223410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7A59776-5948-400C-9935-7464561E8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2E8968F-87ED-4EAC-8B24-FF0767054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3" y="609600"/>
            <a:ext cx="3108960" cy="23626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2800" dirty="0"/>
              <a:t>BIBLIOTEKA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DC9BF18-0708-4059-B390-1853A8452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37923" y="609601"/>
            <a:ext cx="6628583" cy="23626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 err="1"/>
              <a:t>Każdego</a:t>
            </a:r>
            <a:r>
              <a:rPr lang="en-US" sz="1800" dirty="0"/>
              <a:t> </a:t>
            </a:r>
            <a:r>
              <a:rPr lang="en-US" sz="1800" dirty="0" err="1"/>
              <a:t>roku</a:t>
            </a:r>
            <a:r>
              <a:rPr lang="en-US" sz="1800" dirty="0"/>
              <a:t> </a:t>
            </a:r>
            <a:r>
              <a:rPr lang="en-US" sz="1800" dirty="0" err="1"/>
              <a:t>wspieramy</a:t>
            </a:r>
            <a:r>
              <a:rPr lang="en-US" sz="1800" dirty="0"/>
              <a:t> </a:t>
            </a:r>
            <a:r>
              <a:rPr lang="en-US" sz="1800" dirty="0" err="1"/>
              <a:t>szkolną</a:t>
            </a:r>
            <a:r>
              <a:rPr lang="en-US" sz="1800" dirty="0"/>
              <a:t> </a:t>
            </a:r>
            <a:r>
              <a:rPr lang="en-US" sz="1800" dirty="0" err="1"/>
              <a:t>bibliotekę</a:t>
            </a:r>
            <a:r>
              <a:rPr lang="en-US" sz="1800" dirty="0"/>
              <a:t> </a:t>
            </a:r>
            <a:r>
              <a:rPr lang="en-US" sz="1800" dirty="0" err="1"/>
              <a:t>zakupując</a:t>
            </a:r>
            <a:r>
              <a:rPr lang="en-US" sz="1800" dirty="0"/>
              <a:t> </a:t>
            </a:r>
            <a:r>
              <a:rPr lang="en-US" sz="1800" dirty="0" err="1"/>
              <a:t>lektury</a:t>
            </a:r>
            <a:r>
              <a:rPr lang="en-US" sz="1800" dirty="0"/>
              <a:t> </a:t>
            </a:r>
            <a:r>
              <a:rPr lang="en-US" sz="1800" dirty="0" err="1"/>
              <a:t>oraz</a:t>
            </a:r>
            <a:r>
              <a:rPr lang="en-US" sz="1800" dirty="0"/>
              <a:t> </a:t>
            </a:r>
            <a:r>
              <a:rPr lang="en-US" sz="1800" dirty="0" err="1"/>
              <a:t>inne</a:t>
            </a:r>
            <a:r>
              <a:rPr lang="en-US" sz="1800" dirty="0"/>
              <a:t> </a:t>
            </a:r>
            <a:r>
              <a:rPr lang="en-US" sz="1800" dirty="0" err="1"/>
              <a:t>ciekawe</a:t>
            </a:r>
            <a:r>
              <a:rPr lang="en-US" sz="1800" dirty="0"/>
              <a:t> </a:t>
            </a:r>
            <a:r>
              <a:rPr lang="en-US" sz="1800" dirty="0" err="1"/>
              <a:t>pozycje</a:t>
            </a:r>
            <a:r>
              <a:rPr lang="en-US" sz="1800" dirty="0"/>
              <a:t> </a:t>
            </a:r>
            <a:r>
              <a:rPr lang="en-US" sz="1800" dirty="0" err="1"/>
              <a:t>ksiązkowe</a:t>
            </a:r>
            <a:r>
              <a:rPr lang="en-US" sz="1800" dirty="0"/>
              <a:t> </a:t>
            </a:r>
            <a:r>
              <a:rPr lang="en-US" sz="1800" dirty="0" err="1"/>
              <a:t>zarówno</a:t>
            </a:r>
            <a:r>
              <a:rPr lang="en-US" sz="1800" dirty="0"/>
              <a:t> </a:t>
            </a:r>
            <a:r>
              <a:rPr lang="en-US" sz="1800" dirty="0" err="1"/>
              <a:t>dla</a:t>
            </a:r>
            <a:r>
              <a:rPr lang="en-US" sz="1800" dirty="0"/>
              <a:t> </a:t>
            </a:r>
            <a:r>
              <a:rPr lang="en-US" sz="1800" dirty="0" err="1"/>
              <a:t>początkujących</a:t>
            </a:r>
            <a:r>
              <a:rPr lang="en-US" sz="1800" dirty="0"/>
              <a:t> jak i </a:t>
            </a:r>
            <a:r>
              <a:rPr lang="en-US" sz="1800" dirty="0" err="1"/>
              <a:t>tych</a:t>
            </a:r>
            <a:r>
              <a:rPr lang="en-US" sz="1800" dirty="0"/>
              <a:t> </a:t>
            </a:r>
            <a:r>
              <a:rPr lang="en-US" sz="1800" dirty="0" err="1"/>
              <a:t>starszych</a:t>
            </a:r>
            <a:r>
              <a:rPr lang="en-US" sz="1800" dirty="0"/>
              <a:t> </a:t>
            </a:r>
            <a:r>
              <a:rPr lang="en-US" sz="1800" dirty="0" err="1"/>
              <a:t>czytelników</a:t>
            </a:r>
            <a:r>
              <a:rPr lang="en-US" sz="1800" dirty="0"/>
              <a:t>.</a:t>
            </a:r>
            <a:endParaRPr lang="pl-PL" dirty="0"/>
          </a:p>
        </p:txBody>
      </p:sp>
      <p:pic>
        <p:nvPicPr>
          <p:cNvPr id="3" name="Obraz 7" descr="Obraz zawierający zdjęcie, zewnętrzne, tekst, wiele&#10;&#10;Opis wygenerowany automatycznie">
            <a:extLst>
              <a:ext uri="{FF2B5EF4-FFF2-40B4-BE49-F238E27FC236}">
                <a16:creationId xmlns:a16="http://schemas.microsoft.com/office/drawing/2014/main" id="{3281DE37-7636-4E50-92CE-6629384547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07" r="27656" b="5"/>
          <a:stretch/>
        </p:blipFill>
        <p:spPr>
          <a:xfrm>
            <a:off x="883993" y="3219695"/>
            <a:ext cx="2468880" cy="2677887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5" name="Obraz 5" descr="Obraz zawierający kolorowy, pęk, wiele, zdjęcie&#10;&#10;Opis wygenerowany automatycznie">
            <a:extLst>
              <a:ext uri="{FF2B5EF4-FFF2-40B4-BE49-F238E27FC236}">
                <a16:creationId xmlns:a16="http://schemas.microsoft.com/office/drawing/2014/main" id="{EEAF50A4-23F2-4419-A540-EC3AA14AA3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0965" r="3" b="16601"/>
          <a:stretch/>
        </p:blipFill>
        <p:spPr>
          <a:xfrm>
            <a:off x="3535705" y="3219694"/>
            <a:ext cx="2468880" cy="2679192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6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9671B9F6-0FC3-409B-A638-820CAB16B1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927" r="18535" b="5"/>
          <a:stretch/>
        </p:blipFill>
        <p:spPr>
          <a:xfrm>
            <a:off x="6187417" y="3219696"/>
            <a:ext cx="2468880" cy="2677887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9" name="Obraz 9" descr="Obraz zawierający pokryte, wiele, zdjęcie, partia&#10;&#10;Opis wygenerowany automatycznie">
            <a:extLst>
              <a:ext uri="{FF2B5EF4-FFF2-40B4-BE49-F238E27FC236}">
                <a16:creationId xmlns:a16="http://schemas.microsoft.com/office/drawing/2014/main" id="{51306164-FF53-490A-87A6-D104AE934C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780" r="26683" b="5"/>
          <a:stretch/>
        </p:blipFill>
        <p:spPr>
          <a:xfrm>
            <a:off x="8839128" y="3219695"/>
            <a:ext cx="2468880" cy="2677887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067902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4" presetClass="entr" presetSubtype="5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14" presetClass="entr" presetSubtype="5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4" presetClass="entr" presetSubtype="5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750"/>
                            </p:stCondLst>
                            <p:childTnLst>
                              <p:par>
                                <p:cTn id="23" presetID="14" presetClass="entr" presetSubtype="5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C6F573-CB78-4336-A35D-F2E4490F7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0714" y="609600"/>
            <a:ext cx="6542315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 err="1"/>
              <a:t>szafki</a:t>
            </a:r>
            <a:endParaRPr lang="en-US" sz="3200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05E1435-40FC-465D-A223-0C0E96EA3A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1115" y="609600"/>
            <a:ext cx="3903181" cy="572588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Zrealizowaliśmy</a:t>
            </a:r>
            <a:r>
              <a:rPr lang="en-US" dirty="0"/>
              <a:t> </a:t>
            </a:r>
            <a:r>
              <a:rPr lang="en-US" dirty="0" err="1"/>
              <a:t>projekt</a:t>
            </a:r>
            <a:r>
              <a:rPr lang="en-US" dirty="0"/>
              <a:t> </a:t>
            </a:r>
            <a:r>
              <a:rPr lang="en-US" dirty="0" err="1"/>
              <a:t>zakupu</a:t>
            </a:r>
            <a:r>
              <a:rPr lang="en-US" dirty="0"/>
              <a:t> </a:t>
            </a:r>
            <a:r>
              <a:rPr lang="en-US" dirty="0" err="1"/>
              <a:t>szafek</a:t>
            </a:r>
            <a:r>
              <a:rPr lang="en-US" dirty="0"/>
              <a:t> </a:t>
            </a:r>
            <a:r>
              <a:rPr lang="en-US" dirty="0" err="1"/>
              <a:t>dla</a:t>
            </a:r>
            <a:r>
              <a:rPr lang="en-US" dirty="0"/>
              <a:t> </a:t>
            </a:r>
            <a:r>
              <a:rPr lang="en-US" dirty="0" err="1"/>
              <a:t>uczniów</a:t>
            </a:r>
            <a:r>
              <a:rPr lang="en-US" dirty="0"/>
              <a:t>, by </a:t>
            </a:r>
            <a:r>
              <a:rPr lang="en-US" dirty="0" err="1"/>
              <a:t>nie</a:t>
            </a:r>
            <a:r>
              <a:rPr lang="en-US" dirty="0"/>
              <a:t> </a:t>
            </a:r>
            <a:r>
              <a:rPr lang="en-US" dirty="0" err="1"/>
              <a:t>musieli</a:t>
            </a:r>
            <a:r>
              <a:rPr lang="en-US" dirty="0"/>
              <a:t> </a:t>
            </a:r>
            <a:r>
              <a:rPr lang="en-US" dirty="0" err="1"/>
              <a:t>dzwigać</a:t>
            </a:r>
            <a:r>
              <a:rPr lang="en-US" dirty="0"/>
              <a:t> </a:t>
            </a:r>
            <a:r>
              <a:rPr lang="en-US" dirty="0" err="1"/>
              <a:t>codziennie</a:t>
            </a:r>
            <a:r>
              <a:rPr lang="en-US" dirty="0"/>
              <a:t> </a:t>
            </a:r>
            <a:r>
              <a:rPr lang="en-US" dirty="0" err="1"/>
              <a:t>wszystkich</a:t>
            </a:r>
            <a:r>
              <a:rPr lang="en-US" dirty="0"/>
              <a:t> </a:t>
            </a:r>
            <a:r>
              <a:rPr lang="en-US" dirty="0" err="1"/>
              <a:t>podręczników</a:t>
            </a:r>
            <a:r>
              <a:rPr lang="en-US" dirty="0"/>
              <a:t>.</a:t>
            </a:r>
          </a:p>
        </p:txBody>
      </p:sp>
      <p:pic>
        <p:nvPicPr>
          <p:cNvPr id="5" name="Obraz 5" descr="Obraz zawierający meble, szafka, siedzi, duży&#10;&#10;Opis wygenerowany automatycznie">
            <a:extLst>
              <a:ext uri="{FF2B5EF4-FFF2-40B4-BE49-F238E27FC236}">
                <a16:creationId xmlns:a16="http://schemas.microsoft.com/office/drawing/2014/main" id="{82CD3678-7815-4E52-92A7-990CF0B6AF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664" r="8590" b="-3"/>
          <a:stretch/>
        </p:blipFill>
        <p:spPr>
          <a:xfrm>
            <a:off x="5055764" y="2666999"/>
            <a:ext cx="2990088" cy="2677887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6" name="Obraz 5" descr="Obraz zawierający wewnątrz, osoba, dziecko, pomieszczenie&#10;&#10;Opis wygenerowany automatycznie">
            <a:extLst>
              <a:ext uri="{FF2B5EF4-FFF2-40B4-BE49-F238E27FC236}">
                <a16:creationId xmlns:a16="http://schemas.microsoft.com/office/drawing/2014/main" id="{D1D429DF-451F-4832-8A49-8E9CD0A0C4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08" r="3997" b="-3"/>
          <a:stretch/>
        </p:blipFill>
        <p:spPr>
          <a:xfrm>
            <a:off x="8447321" y="2666999"/>
            <a:ext cx="2991801" cy="2677887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132275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4" presetClass="entr" presetSubtype="5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4" presetClass="entr" presetSubtype="5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75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C9A010-BE4E-453E-A06B-AD81ABFDB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0714" y="609600"/>
            <a:ext cx="6542315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 err="1"/>
              <a:t>Woda</a:t>
            </a:r>
            <a:r>
              <a:rPr lang="en-US" sz="3200" dirty="0"/>
              <a:t> </a:t>
            </a:r>
            <a:r>
              <a:rPr lang="en-US" sz="3200" dirty="0" err="1"/>
              <a:t>zdrowia</a:t>
            </a:r>
            <a:r>
              <a:rPr lang="en-US" sz="3200" dirty="0"/>
              <a:t> </a:t>
            </a:r>
            <a:r>
              <a:rPr lang="en-US" sz="3200" dirty="0" err="1"/>
              <a:t>doda</a:t>
            </a:r>
            <a:endParaRPr lang="en-US" sz="3200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9B83498-44C0-4628-84B0-39CDEBB138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1115" y="609600"/>
            <a:ext cx="3903181" cy="572588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W </a:t>
            </a:r>
            <a:r>
              <a:rPr lang="en-US" dirty="0" err="1"/>
              <a:t>roku</a:t>
            </a:r>
            <a:r>
              <a:rPr lang="en-US" dirty="0"/>
              <a:t> </a:t>
            </a:r>
            <a:r>
              <a:rPr lang="en-US" dirty="0" err="1"/>
              <a:t>szkolnym</a:t>
            </a:r>
            <a:r>
              <a:rPr lang="en-US" dirty="0"/>
              <a:t> 2019/2020 </a:t>
            </a:r>
            <a:r>
              <a:rPr lang="en-US" dirty="0" err="1"/>
              <a:t>sfinansowaliśmy</a:t>
            </a:r>
            <a:r>
              <a:rPr lang="en-US" dirty="0"/>
              <a:t> </a:t>
            </a:r>
            <a:r>
              <a:rPr lang="en-US" dirty="0" err="1"/>
              <a:t>zakup</a:t>
            </a:r>
            <a:r>
              <a:rPr lang="en-US" dirty="0"/>
              <a:t> </a:t>
            </a:r>
            <a:r>
              <a:rPr lang="en-US" dirty="0" err="1"/>
              <a:t>dystrybutora</a:t>
            </a:r>
            <a:r>
              <a:rPr lang="en-US" dirty="0"/>
              <a:t> </a:t>
            </a:r>
            <a:r>
              <a:rPr lang="en-US" dirty="0" err="1"/>
              <a:t>wody</a:t>
            </a:r>
            <a:r>
              <a:rPr lang="en-US" dirty="0"/>
              <a:t>. To </a:t>
            </a:r>
            <a:r>
              <a:rPr lang="en-US" dirty="0" err="1"/>
              <a:t>nie</a:t>
            </a:r>
            <a:r>
              <a:rPr lang="en-US" dirty="0"/>
              <a:t> </a:t>
            </a:r>
            <a:r>
              <a:rPr lang="en-US" dirty="0" err="1"/>
              <a:t>tylko</a:t>
            </a:r>
            <a:r>
              <a:rPr lang="en-US" dirty="0"/>
              <a:t> </a:t>
            </a:r>
            <a:r>
              <a:rPr lang="en-US" dirty="0" err="1"/>
              <a:t>sam</a:t>
            </a:r>
            <a:r>
              <a:rPr lang="en-US" dirty="0"/>
              <a:t> </a:t>
            </a:r>
            <a:r>
              <a:rPr lang="en-US" dirty="0" err="1"/>
              <a:t>zakup</a:t>
            </a:r>
            <a:r>
              <a:rPr lang="en-US" dirty="0"/>
              <a:t>... to </a:t>
            </a:r>
            <a:r>
              <a:rPr lang="en-US" dirty="0" err="1"/>
              <a:t>również</a:t>
            </a:r>
            <a:r>
              <a:rPr lang="en-US" dirty="0"/>
              <a:t> </a:t>
            </a:r>
            <a:r>
              <a:rPr lang="en-US" dirty="0" err="1"/>
              <a:t>instalacja</a:t>
            </a:r>
            <a:r>
              <a:rPr lang="en-US" dirty="0"/>
              <a:t> i </a:t>
            </a:r>
            <a:r>
              <a:rPr lang="en-US" dirty="0" err="1"/>
              <a:t>okresowa</a:t>
            </a:r>
            <a:r>
              <a:rPr lang="en-US" dirty="0"/>
              <a:t> </a:t>
            </a:r>
            <a:r>
              <a:rPr lang="en-US" dirty="0" err="1"/>
              <a:t>konserwacja</a:t>
            </a:r>
            <a:r>
              <a:rPr lang="en-US" dirty="0"/>
              <a:t> </a:t>
            </a:r>
            <a:r>
              <a:rPr lang="en-US" dirty="0" err="1"/>
              <a:t>urządzenia</a:t>
            </a:r>
            <a:r>
              <a:rPr lang="en-US" dirty="0"/>
              <a:t>. </a:t>
            </a:r>
            <a:endParaRPr lang="pl-PL" dirty="0"/>
          </a:p>
        </p:txBody>
      </p:sp>
      <p:pic>
        <p:nvPicPr>
          <p:cNvPr id="6" name="Obraz 6" descr="Obraz zawierający osoba, wewnątrz, przygotowywanie, kuchnia&#10;&#10;Opis wygenerowany automatycznie">
            <a:extLst>
              <a:ext uri="{FF2B5EF4-FFF2-40B4-BE49-F238E27FC236}">
                <a16:creationId xmlns:a16="http://schemas.microsoft.com/office/drawing/2014/main" id="{C0A7913C-4512-40F9-A3D6-3DF85D1B9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340" y="2802698"/>
            <a:ext cx="2718222" cy="3617338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5" name="Obraz 5" descr="Obraz zawierający osoba, wewnątrz, chłopiec, dziecko&#10;&#10;Opis wygenerowany automatycznie">
            <a:extLst>
              <a:ext uri="{FF2B5EF4-FFF2-40B4-BE49-F238E27FC236}">
                <a16:creationId xmlns:a16="http://schemas.microsoft.com/office/drawing/2014/main" id="{830AD925-C492-4D05-A7BC-070103EF90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831459" y="3176291"/>
            <a:ext cx="3691170" cy="277620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424081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4" presetClass="entr" presetSubtype="5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14" presetClass="entr" presetSubtype="5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F7612EE-26A6-4AAF-8F5E-6497A8FBD1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34830" y="117618"/>
            <a:ext cx="3284538" cy="14636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 err="1"/>
              <a:t>Strefa</a:t>
            </a:r>
            <a:r>
              <a:rPr lang="en-US" sz="3200" dirty="0"/>
              <a:t> </a:t>
            </a:r>
            <a:r>
              <a:rPr lang="en-US" sz="3200" dirty="0" err="1"/>
              <a:t>ciszy</a:t>
            </a:r>
            <a:endParaRPr lang="en-US" sz="3200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950868B-3B38-46B3-AFEE-82CE11CBDC46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4178182" y="1466444"/>
            <a:ext cx="3613024" cy="37719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Clr>
                <a:srgbClr val="FFCC7C"/>
              </a:buClr>
              <a:buNone/>
            </a:pPr>
            <a:r>
              <a:rPr lang="en-US" dirty="0" err="1"/>
              <a:t>wraz</a:t>
            </a:r>
            <a:r>
              <a:rPr lang="en-US" dirty="0"/>
              <a:t> z </a:t>
            </a:r>
            <a:r>
              <a:rPr lang="en-US" dirty="0" err="1"/>
              <a:t>gronem</a:t>
            </a:r>
            <a:r>
              <a:rPr lang="en-US" dirty="0"/>
              <a:t> </a:t>
            </a:r>
            <a:r>
              <a:rPr lang="en-US" dirty="0" err="1"/>
              <a:t>pedagogicznym</a:t>
            </a:r>
            <a:r>
              <a:rPr lang="en-US" dirty="0"/>
              <a:t> </a:t>
            </a:r>
            <a:r>
              <a:rPr lang="en-US" dirty="0" err="1"/>
              <a:t>udało</a:t>
            </a:r>
            <a:r>
              <a:rPr lang="en-US" dirty="0"/>
              <a:t> </a:t>
            </a:r>
            <a:r>
              <a:rPr lang="en-US" dirty="0" err="1"/>
              <a:t>nam</a:t>
            </a:r>
            <a:r>
              <a:rPr lang="en-US" dirty="0"/>
              <a:t> </a:t>
            </a:r>
            <a:r>
              <a:rPr lang="en-US" dirty="0" err="1"/>
              <a:t>się</a:t>
            </a:r>
            <a:r>
              <a:rPr lang="en-US" dirty="0"/>
              <a:t> </a:t>
            </a:r>
            <a:r>
              <a:rPr lang="en-US" dirty="0" err="1"/>
              <a:t>wygospodarować</a:t>
            </a:r>
            <a:r>
              <a:rPr lang="en-US" dirty="0"/>
              <a:t> </a:t>
            </a:r>
            <a:r>
              <a:rPr lang="en-US" dirty="0" err="1"/>
              <a:t>miejsce</a:t>
            </a:r>
            <a:r>
              <a:rPr lang="en-US" dirty="0"/>
              <a:t> i </a:t>
            </a:r>
            <a:r>
              <a:rPr lang="en-US" dirty="0" err="1"/>
              <a:t>urządzić</a:t>
            </a:r>
            <a:r>
              <a:rPr lang="en-US" dirty="0"/>
              <a:t> je. </a:t>
            </a:r>
            <a:r>
              <a:rPr lang="en-US" dirty="0" err="1"/>
              <a:t>Zakup</a:t>
            </a:r>
            <a:r>
              <a:rPr lang="en-US" dirty="0"/>
              <a:t> </a:t>
            </a:r>
            <a:r>
              <a:rPr lang="en-US" dirty="0" err="1"/>
              <a:t>puf</a:t>
            </a:r>
            <a:r>
              <a:rPr lang="en-US" dirty="0"/>
              <a:t>, mat </a:t>
            </a:r>
            <a:r>
              <a:rPr lang="en-US" dirty="0" err="1"/>
              <a:t>zaowocował</a:t>
            </a:r>
            <a:r>
              <a:rPr lang="en-US" dirty="0"/>
              <a:t> </a:t>
            </a:r>
            <a:r>
              <a:rPr lang="en-US" dirty="0" err="1"/>
              <a:t>stworzeniem</a:t>
            </a:r>
            <a:r>
              <a:rPr lang="en-US" dirty="0"/>
              <a:t> </a:t>
            </a:r>
            <a:r>
              <a:rPr lang="en-US" dirty="0" err="1"/>
              <a:t>bardzo</a:t>
            </a:r>
            <a:r>
              <a:rPr lang="en-US" dirty="0"/>
              <a:t> </a:t>
            </a:r>
            <a:r>
              <a:rPr lang="en-US" dirty="0" err="1"/>
              <a:t>klimatycznego</a:t>
            </a:r>
            <a:r>
              <a:rPr lang="en-US" dirty="0"/>
              <a:t> </a:t>
            </a:r>
            <a:r>
              <a:rPr lang="en-US" dirty="0" err="1"/>
              <a:t>miejsca</a:t>
            </a:r>
            <a:r>
              <a:rPr lang="en-US" dirty="0"/>
              <a:t> w </a:t>
            </a:r>
            <a:r>
              <a:rPr lang="en-US" dirty="0" err="1"/>
              <a:t>budynku</a:t>
            </a:r>
            <a:r>
              <a:rPr lang="en-US" dirty="0"/>
              <a:t> </a:t>
            </a:r>
            <a:r>
              <a:rPr lang="en-US" dirty="0" err="1"/>
              <a:t>naszej</a:t>
            </a:r>
            <a:r>
              <a:rPr lang="en-US" dirty="0"/>
              <a:t> </a:t>
            </a:r>
            <a:r>
              <a:rPr lang="en-US" dirty="0" err="1"/>
              <a:t>szkoły</a:t>
            </a:r>
            <a:r>
              <a:rPr lang="en-US" dirty="0"/>
              <a:t>, </a:t>
            </a:r>
            <a:r>
              <a:rPr lang="en-US" dirty="0" err="1"/>
              <a:t>gdzie</a:t>
            </a:r>
            <a:r>
              <a:rPr lang="en-US" dirty="0"/>
              <a:t> </a:t>
            </a:r>
            <a:r>
              <a:rPr lang="en-US" dirty="0" err="1"/>
              <a:t>mogą</a:t>
            </a:r>
            <a:r>
              <a:rPr lang="en-US" dirty="0"/>
              <a:t> </a:t>
            </a:r>
            <a:r>
              <a:rPr lang="en-US" dirty="0" err="1"/>
              <a:t>być</a:t>
            </a:r>
            <a:r>
              <a:rPr lang="en-US" dirty="0"/>
              <a:t> </a:t>
            </a:r>
            <a:r>
              <a:rPr lang="en-US" dirty="0" err="1"/>
              <a:t>prowadzone</a:t>
            </a:r>
            <a:r>
              <a:rPr lang="en-US" dirty="0"/>
              <a:t> </a:t>
            </a:r>
            <a:r>
              <a:rPr lang="en-US" dirty="0" err="1"/>
              <a:t>zajęcia</a:t>
            </a:r>
            <a:r>
              <a:rPr lang="en-US" dirty="0"/>
              <a:t> </a:t>
            </a:r>
            <a:r>
              <a:rPr lang="en-US" dirty="0" err="1"/>
              <a:t>wyciszające</a:t>
            </a:r>
            <a:r>
              <a:rPr lang="en-US" dirty="0"/>
              <a:t>.</a:t>
            </a:r>
            <a:endParaRPr lang="pl-PL" dirty="0"/>
          </a:p>
        </p:txBody>
      </p:sp>
      <p:pic>
        <p:nvPicPr>
          <p:cNvPr id="5" name="Obraz 5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71761F89-3896-4068-AD79-DE4C36C2204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2780" r="3742" b="-3"/>
          <a:stretch/>
        </p:blipFill>
        <p:spPr>
          <a:xfrm>
            <a:off x="4826896" y="4726719"/>
            <a:ext cx="2538207" cy="2035854"/>
          </a:xfrm>
          <a:prstGeom prst="rect">
            <a:avLst/>
          </a:prstGeom>
        </p:spPr>
      </p:pic>
      <p:pic>
        <p:nvPicPr>
          <p:cNvPr id="7" name="Obraz 7" descr="Obraz zawierający wewnątrz, sufit, budynek, stół&#10;&#10;Opis wygenerowany automatycznie">
            <a:extLst>
              <a:ext uri="{FF2B5EF4-FFF2-40B4-BE49-F238E27FC236}">
                <a16:creationId xmlns:a16="http://schemas.microsoft.com/office/drawing/2014/main" id="{05E628B8-370B-44A8-8B14-6B21B10035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427" b="-3"/>
          <a:stretch/>
        </p:blipFill>
        <p:spPr>
          <a:xfrm>
            <a:off x="36730" y="3471706"/>
            <a:ext cx="3131515" cy="2510025"/>
          </a:xfrm>
          <a:prstGeom prst="rect">
            <a:avLst/>
          </a:prstGeom>
        </p:spPr>
      </p:pic>
      <p:pic>
        <p:nvPicPr>
          <p:cNvPr id="3" name="Obraz 7" descr="Obraz zawierający osoba, wewnątrz, siedzi, osoby&#10;&#10;Opis wygenerowany automatycznie">
            <a:extLst>
              <a:ext uri="{FF2B5EF4-FFF2-40B4-BE49-F238E27FC236}">
                <a16:creationId xmlns:a16="http://schemas.microsoft.com/office/drawing/2014/main" id="{A75570E4-BFB5-4AA8-B746-67D9470B3C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10" y="310618"/>
            <a:ext cx="3091935" cy="2318951"/>
          </a:xfrm>
          <a:prstGeom prst="rect">
            <a:avLst/>
          </a:prstGeom>
        </p:spPr>
      </p:pic>
      <p:pic>
        <p:nvPicPr>
          <p:cNvPr id="6" name="Obraz 6" descr="Obraz zawierający osoba, stojące, mężczyzna, kostium&#10;&#10;Opis wygenerowany automatycznie">
            <a:extLst>
              <a:ext uri="{FF2B5EF4-FFF2-40B4-BE49-F238E27FC236}">
                <a16:creationId xmlns:a16="http://schemas.microsoft.com/office/drawing/2014/main" id="{6126D45F-7DE8-4A9D-B2D9-E24809B088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67" r="5454" b="-3"/>
          <a:stretch/>
        </p:blipFill>
        <p:spPr>
          <a:xfrm>
            <a:off x="8385954" y="3511887"/>
            <a:ext cx="3173009" cy="2545841"/>
          </a:xfrm>
          <a:prstGeom prst="rect">
            <a:avLst/>
          </a:prstGeom>
        </p:spPr>
      </p:pic>
      <p:pic>
        <p:nvPicPr>
          <p:cNvPr id="9" name="Obraz 8" descr="Obraz zawierający wewnątrz, osoba, dziecko, pomieszczenie&#10;&#10;Opis wygenerowany automatycznie">
            <a:extLst>
              <a:ext uri="{FF2B5EF4-FFF2-40B4-BE49-F238E27FC236}">
                <a16:creationId xmlns:a16="http://schemas.microsoft.com/office/drawing/2014/main" id="{31F36412-336F-43B2-97D5-AF79AC4F49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5954" y="383574"/>
            <a:ext cx="3091935" cy="231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91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750"/>
                            </p:stCondLst>
                            <p:childTnLst>
                              <p:par>
                                <p:cTn id="29" presetID="45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" presetID="45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25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E44FF1-A963-473A-AD2B-2D26AF355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09599"/>
            <a:ext cx="5435760" cy="20097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dirty="0" err="1"/>
              <a:t>Nasze</a:t>
            </a:r>
            <a:br>
              <a:rPr lang="en-US" sz="3200" dirty="0"/>
            </a:br>
            <a:r>
              <a:rPr lang="en-US" sz="3200" dirty="0" err="1"/>
              <a:t>reprezentacje</a:t>
            </a:r>
            <a:endParaRPr lang="en-US" sz="3200" dirty="0"/>
          </a:p>
        </p:txBody>
      </p:sp>
      <p:pic>
        <p:nvPicPr>
          <p:cNvPr id="5" name="Obraz 5" descr="Obraz zawierający osoba, pozujący, grupa, stojące&#10;&#10;Opis wygenerowany automatycznie">
            <a:extLst>
              <a:ext uri="{FF2B5EF4-FFF2-40B4-BE49-F238E27FC236}">
                <a16:creationId xmlns:a16="http://schemas.microsoft.com/office/drawing/2014/main" id="{98643218-9B26-4693-A6BF-99BB23281E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18938" y="609600"/>
            <a:ext cx="2743198" cy="2057399"/>
          </a:xfrm>
          <a:custGeom>
            <a:avLst/>
            <a:gdLst/>
            <a:ahLst/>
            <a:cxnLst/>
            <a:rect l="l" t="t" r="r" b="b"/>
            <a:pathLst>
              <a:path w="3416888" h="2057399">
                <a:moveTo>
                  <a:pt x="120172" y="0"/>
                </a:moveTo>
                <a:lnTo>
                  <a:pt x="3296716" y="0"/>
                </a:lnTo>
                <a:cubicBezTo>
                  <a:pt x="3363085" y="0"/>
                  <a:pt x="3416888" y="53803"/>
                  <a:pt x="3416888" y="120172"/>
                </a:cubicBezTo>
                <a:lnTo>
                  <a:pt x="3416888" y="2057399"/>
                </a:lnTo>
                <a:lnTo>
                  <a:pt x="0" y="2057399"/>
                </a:lnTo>
                <a:lnTo>
                  <a:pt x="0" y="120172"/>
                </a:lnTo>
                <a:cubicBezTo>
                  <a:pt x="0" y="53803"/>
                  <a:pt x="53803" y="0"/>
                  <a:pt x="120172" y="0"/>
                </a:cubicBezTo>
                <a:close/>
              </a:path>
            </a:pathLst>
          </a:cu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6" name="Obraz 6" descr="Obraz zawierający osoba, pozujący, sport, wewnątrz&#10;&#10;Opis wygenerowany automatycznie">
            <a:extLst>
              <a:ext uri="{FF2B5EF4-FFF2-40B4-BE49-F238E27FC236}">
                <a16:creationId xmlns:a16="http://schemas.microsoft.com/office/drawing/2014/main" id="{A93A5799-6E5D-44A5-B6F0-9AB69C9E0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461" y="2947481"/>
            <a:ext cx="4014152" cy="3010614"/>
          </a:xfrm>
          <a:custGeom>
            <a:avLst/>
            <a:gdLst/>
            <a:ahLst/>
            <a:cxnLst/>
            <a:rect l="l" t="t" r="r" b="b"/>
            <a:pathLst>
              <a:path w="3416888" h="3240120">
                <a:moveTo>
                  <a:pt x="0" y="0"/>
                </a:moveTo>
                <a:lnTo>
                  <a:pt x="3416888" y="0"/>
                </a:lnTo>
                <a:lnTo>
                  <a:pt x="3416888" y="3119948"/>
                </a:lnTo>
                <a:cubicBezTo>
                  <a:pt x="3416888" y="3186317"/>
                  <a:pt x="3363085" y="3240120"/>
                  <a:pt x="3296716" y="3240120"/>
                </a:cubicBezTo>
                <a:lnTo>
                  <a:pt x="120172" y="3240120"/>
                </a:lnTo>
                <a:cubicBezTo>
                  <a:pt x="53803" y="3240120"/>
                  <a:pt x="0" y="3186317"/>
                  <a:pt x="0" y="3119948"/>
                </a:cubicBezTo>
                <a:close/>
              </a:path>
            </a:pathLst>
          </a:cu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031C553-6C7F-464D-9CA2-6881AA0CB9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2774425"/>
            <a:ext cx="5435760" cy="328844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W </a:t>
            </a:r>
            <a:r>
              <a:rPr lang="en-US" dirty="0" err="1"/>
              <a:t>naszej</a:t>
            </a:r>
            <a:r>
              <a:rPr lang="en-US" dirty="0"/>
              <a:t> </a:t>
            </a:r>
            <a:r>
              <a:rPr lang="en-US" dirty="0" err="1"/>
              <a:t>szkole</a:t>
            </a:r>
            <a:r>
              <a:rPr lang="en-US" dirty="0"/>
              <a:t> </a:t>
            </a:r>
            <a:r>
              <a:rPr lang="en-US" dirty="0" err="1"/>
              <a:t>aktywnie</a:t>
            </a:r>
            <a:r>
              <a:rPr lang="en-US" dirty="0"/>
              <a:t> </a:t>
            </a:r>
            <a:r>
              <a:rPr lang="en-US" dirty="0" err="1"/>
              <a:t>działa</a:t>
            </a:r>
            <a:r>
              <a:rPr lang="en-US" dirty="0"/>
              <a:t> </a:t>
            </a:r>
            <a:r>
              <a:rPr lang="en-US" dirty="0" err="1"/>
              <a:t>dziewczęca</a:t>
            </a:r>
            <a:r>
              <a:rPr lang="en-US" dirty="0"/>
              <a:t> </a:t>
            </a:r>
            <a:r>
              <a:rPr lang="en-US" dirty="0" err="1"/>
              <a:t>drużyna</a:t>
            </a:r>
            <a:r>
              <a:rPr lang="en-US" dirty="0"/>
              <a:t> </a:t>
            </a:r>
            <a:r>
              <a:rPr lang="en-US" dirty="0" err="1"/>
              <a:t>koszykówki</a:t>
            </a:r>
            <a:r>
              <a:rPr lang="en-US" dirty="0"/>
              <a:t> </a:t>
            </a:r>
            <a:r>
              <a:rPr lang="en-US" dirty="0" err="1"/>
              <a:t>oraz</a:t>
            </a:r>
            <a:r>
              <a:rPr lang="en-US" dirty="0"/>
              <a:t> </a:t>
            </a:r>
            <a:r>
              <a:rPr lang="en-US" dirty="0" err="1"/>
              <a:t>drużyna</a:t>
            </a:r>
            <a:r>
              <a:rPr lang="en-US" dirty="0"/>
              <a:t> rugby tag. </a:t>
            </a:r>
            <a:r>
              <a:rPr lang="en-US" dirty="0" err="1"/>
              <a:t>Finansujemy</a:t>
            </a:r>
            <a:r>
              <a:rPr lang="en-US" dirty="0"/>
              <a:t> ich </a:t>
            </a:r>
            <a:r>
              <a:rPr lang="en-US" dirty="0" err="1"/>
              <a:t>stroje</a:t>
            </a:r>
            <a:r>
              <a:rPr lang="en-US" dirty="0"/>
              <a:t> </a:t>
            </a:r>
            <a:r>
              <a:rPr lang="en-US" dirty="0" err="1"/>
              <a:t>reprezentacyjne</a:t>
            </a:r>
            <a:r>
              <a:rPr lang="en-US" dirty="0"/>
              <a:t>, </a:t>
            </a:r>
            <a:r>
              <a:rPr lang="en-US" dirty="0" err="1"/>
              <a:t>przejazd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zawody</a:t>
            </a:r>
            <a:r>
              <a:rPr lang="en-US" dirty="0"/>
              <a:t>, jak </a:t>
            </a:r>
            <a:r>
              <a:rPr lang="en-US" dirty="0" err="1"/>
              <a:t>również</a:t>
            </a:r>
            <a:r>
              <a:rPr lang="en-US" dirty="0"/>
              <a:t> </a:t>
            </a:r>
            <a:r>
              <a:rPr lang="en-US" dirty="0" err="1"/>
              <a:t>nagrody</a:t>
            </a:r>
            <a:r>
              <a:rPr lang="en-US" dirty="0"/>
              <a:t> </a:t>
            </a:r>
            <a:r>
              <a:rPr lang="en-US" dirty="0" err="1"/>
              <a:t>dla</a:t>
            </a:r>
            <a:r>
              <a:rPr lang="en-US" dirty="0"/>
              <a:t> </a:t>
            </a:r>
            <a:r>
              <a:rPr lang="en-US" dirty="0" err="1"/>
              <a:t>sportowców</a:t>
            </a:r>
            <a:r>
              <a:rPr lang="en-US" dirty="0"/>
              <a:t> w </a:t>
            </a:r>
            <a:r>
              <a:rPr lang="en-US" dirty="0" err="1"/>
              <a:t>innych</a:t>
            </a:r>
            <a:r>
              <a:rPr lang="en-US" dirty="0"/>
              <a:t> </a:t>
            </a:r>
            <a:r>
              <a:rPr lang="en-US" dirty="0" err="1"/>
              <a:t>dyscyplinach</a:t>
            </a:r>
            <a:r>
              <a:rPr lang="en-US" dirty="0"/>
              <a:t>. 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97047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5631C0-14C6-4D49-98DC-80D9D1C75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599"/>
            <a:ext cx="6132446" cy="20097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dirty="0" err="1"/>
              <a:t>Tenis</a:t>
            </a:r>
            <a:r>
              <a:rPr lang="en-US" sz="3200" dirty="0"/>
              <a:t> </a:t>
            </a:r>
            <a:r>
              <a:rPr lang="en-US" sz="3200" dirty="0" err="1"/>
              <a:t>stołowy</a:t>
            </a:r>
            <a:endParaRPr lang="en-US" sz="3200" dirty="0"/>
          </a:p>
        </p:txBody>
      </p:sp>
      <p:pic>
        <p:nvPicPr>
          <p:cNvPr id="7" name="Obraz 6" descr="Obraz zawierający podłoże, stół, meble, wewnątrz&#10;&#10;Opis wygenerowany automatycznie">
            <a:extLst>
              <a:ext uri="{FF2B5EF4-FFF2-40B4-BE49-F238E27FC236}">
                <a16:creationId xmlns:a16="http://schemas.microsoft.com/office/drawing/2014/main" id="{C328E824-9CB8-46D1-9F42-093AEF5C0E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79" b="6483"/>
          <a:stretch/>
        </p:blipFill>
        <p:spPr>
          <a:xfrm>
            <a:off x="7552042" y="1191862"/>
            <a:ext cx="3416888" cy="1475137"/>
          </a:xfrm>
          <a:custGeom>
            <a:avLst/>
            <a:gdLst/>
            <a:ahLst/>
            <a:cxnLst/>
            <a:rect l="l" t="t" r="r" b="b"/>
            <a:pathLst>
              <a:path w="3416888" h="2057399">
                <a:moveTo>
                  <a:pt x="120172" y="0"/>
                </a:moveTo>
                <a:lnTo>
                  <a:pt x="3296716" y="0"/>
                </a:lnTo>
                <a:cubicBezTo>
                  <a:pt x="3363085" y="0"/>
                  <a:pt x="3416888" y="53803"/>
                  <a:pt x="3416888" y="120172"/>
                </a:cubicBezTo>
                <a:lnTo>
                  <a:pt x="3416888" y="2057399"/>
                </a:lnTo>
                <a:lnTo>
                  <a:pt x="0" y="2057399"/>
                </a:lnTo>
                <a:lnTo>
                  <a:pt x="0" y="120172"/>
                </a:lnTo>
                <a:cubicBezTo>
                  <a:pt x="0" y="53803"/>
                  <a:pt x="53803" y="0"/>
                  <a:pt x="120172" y="0"/>
                </a:cubicBezTo>
                <a:close/>
              </a:path>
            </a:pathLst>
          </a:cu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7D5A1E0-7A93-4BFE-9CBA-52343F94D4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3000" y="2774425"/>
            <a:ext cx="6132446" cy="328844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By </a:t>
            </a:r>
            <a:r>
              <a:rPr lang="en-US" dirty="0" err="1"/>
              <a:t>zapewnić</a:t>
            </a:r>
            <a:r>
              <a:rPr lang="en-US" dirty="0"/>
              <a:t> </a:t>
            </a:r>
            <a:r>
              <a:rPr lang="en-US" dirty="0" err="1"/>
              <a:t>naszym</a:t>
            </a:r>
            <a:r>
              <a:rPr lang="en-US" dirty="0"/>
              <a:t> </a:t>
            </a:r>
            <a:r>
              <a:rPr lang="en-US" dirty="0" err="1"/>
              <a:t>uczniom</a:t>
            </a:r>
            <a:r>
              <a:rPr lang="en-US" dirty="0"/>
              <a:t> </a:t>
            </a:r>
            <a:r>
              <a:rPr lang="en-US" dirty="0" err="1"/>
              <a:t>rozwój</a:t>
            </a:r>
            <a:r>
              <a:rPr lang="en-US" dirty="0"/>
              <a:t>, </a:t>
            </a:r>
            <a:r>
              <a:rPr lang="en-US" dirty="0" err="1"/>
              <a:t>sfinansowaliśmy</a:t>
            </a:r>
            <a:r>
              <a:rPr lang="en-US" dirty="0"/>
              <a:t> </a:t>
            </a:r>
            <a:r>
              <a:rPr lang="en-US" dirty="0" err="1"/>
              <a:t>zakup</a:t>
            </a:r>
            <a:r>
              <a:rPr lang="en-US" dirty="0"/>
              <a:t> </a:t>
            </a:r>
            <a:r>
              <a:rPr lang="en-US" dirty="0" err="1"/>
              <a:t>stołu</a:t>
            </a:r>
            <a:r>
              <a:rPr lang="en-US" dirty="0"/>
              <a:t> </a:t>
            </a:r>
            <a:r>
              <a:rPr lang="en-US" dirty="0" err="1"/>
              <a:t>oraz</a:t>
            </a:r>
            <a:r>
              <a:rPr lang="en-US" dirty="0"/>
              <a:t> </a:t>
            </a:r>
            <a:r>
              <a:rPr lang="en-US" dirty="0" err="1"/>
              <a:t>sprzętu</a:t>
            </a:r>
            <a:r>
              <a:rPr lang="en-US" dirty="0"/>
              <a:t> do </a:t>
            </a:r>
            <a:r>
              <a:rPr lang="en-US" dirty="0" err="1"/>
              <a:t>gry</a:t>
            </a:r>
            <a:r>
              <a:rPr lang="en-US" dirty="0"/>
              <a:t> w ping-</a:t>
            </a:r>
            <a:r>
              <a:rPr lang="en-US" dirty="0" err="1"/>
              <a:t>ponga</a:t>
            </a:r>
            <a:r>
              <a:rPr lang="en-US" dirty="0"/>
              <a:t>. </a:t>
            </a:r>
            <a:r>
              <a:rPr lang="en-US" dirty="0" err="1"/>
              <a:t>Nowy</a:t>
            </a:r>
            <a:r>
              <a:rPr lang="en-US" dirty="0"/>
              <a:t> </a:t>
            </a:r>
            <a:r>
              <a:rPr lang="en-US" dirty="0" err="1"/>
              <a:t>sprzęt</a:t>
            </a:r>
            <a:r>
              <a:rPr lang="en-US" dirty="0"/>
              <a:t> </a:t>
            </a:r>
            <a:r>
              <a:rPr lang="en-US" dirty="0" err="1"/>
              <a:t>daje</a:t>
            </a:r>
            <a:r>
              <a:rPr lang="en-US" dirty="0"/>
              <a:t> </a:t>
            </a:r>
            <a:r>
              <a:rPr lang="en-US" dirty="0" err="1"/>
              <a:t>nauczycielom</a:t>
            </a:r>
            <a:r>
              <a:rPr lang="en-US" dirty="0"/>
              <a:t> w-f </a:t>
            </a:r>
            <a:r>
              <a:rPr lang="en-US" dirty="0" err="1"/>
              <a:t>możliwość</a:t>
            </a:r>
            <a:r>
              <a:rPr lang="en-US" dirty="0"/>
              <a:t> </a:t>
            </a:r>
            <a:r>
              <a:rPr lang="en-US" dirty="0" err="1"/>
              <a:t>urozmaicania</a:t>
            </a:r>
            <a:r>
              <a:rPr lang="en-US" dirty="0"/>
              <a:t> </a:t>
            </a:r>
            <a:r>
              <a:rPr lang="en-US" dirty="0" err="1"/>
              <a:t>zajęć</a:t>
            </a:r>
            <a:r>
              <a:rPr lang="en-US" dirty="0"/>
              <a:t>. </a:t>
            </a:r>
            <a:r>
              <a:rPr lang="en-US" dirty="0" err="1"/>
              <a:t>Korzystają</a:t>
            </a:r>
            <a:r>
              <a:rPr lang="en-US" dirty="0"/>
              <a:t> z </a:t>
            </a:r>
            <a:r>
              <a:rPr lang="en-US" dirty="0" err="1"/>
              <a:t>niego</a:t>
            </a:r>
            <a:r>
              <a:rPr lang="en-US" dirty="0"/>
              <a:t> </a:t>
            </a:r>
            <a:r>
              <a:rPr lang="en-US" dirty="0" err="1"/>
              <a:t>również</a:t>
            </a:r>
            <a:r>
              <a:rPr lang="en-US" dirty="0"/>
              <a:t> </a:t>
            </a:r>
            <a:r>
              <a:rPr lang="en-US" dirty="0" err="1"/>
              <a:t>dzieci</a:t>
            </a:r>
            <a:r>
              <a:rPr lang="en-US" dirty="0"/>
              <a:t> </a:t>
            </a:r>
            <a:r>
              <a:rPr lang="en-US" dirty="0" err="1"/>
              <a:t>spędzające</a:t>
            </a:r>
            <a:r>
              <a:rPr lang="en-US" dirty="0"/>
              <a:t> </a:t>
            </a:r>
            <a:r>
              <a:rPr lang="en-US" dirty="0" err="1"/>
              <a:t>czas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świetlicy</a:t>
            </a:r>
            <a:r>
              <a:rPr lang="en-US" dirty="0"/>
              <a:t>.</a:t>
            </a:r>
          </a:p>
        </p:txBody>
      </p:sp>
      <p:pic>
        <p:nvPicPr>
          <p:cNvPr id="5" name="Obraz 5" descr="Obraz zawierający wewnątrz, stół, meble, siedzi&#10;&#10;Opis wygenerowany automatycznie">
            <a:extLst>
              <a:ext uri="{FF2B5EF4-FFF2-40B4-BE49-F238E27FC236}">
                <a16:creationId xmlns:a16="http://schemas.microsoft.com/office/drawing/2014/main" id="{E5A24639-976E-49F6-BDDD-A39C2BEFE8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3834" r="-2" b="38884"/>
          <a:stretch/>
        </p:blipFill>
        <p:spPr>
          <a:xfrm>
            <a:off x="7552042" y="2918297"/>
            <a:ext cx="3416888" cy="2323112"/>
          </a:xfrm>
          <a:custGeom>
            <a:avLst/>
            <a:gdLst/>
            <a:ahLst/>
            <a:cxnLst/>
            <a:rect l="l" t="t" r="r" b="b"/>
            <a:pathLst>
              <a:path w="3416888" h="3240120">
                <a:moveTo>
                  <a:pt x="0" y="0"/>
                </a:moveTo>
                <a:lnTo>
                  <a:pt x="3416888" y="0"/>
                </a:lnTo>
                <a:lnTo>
                  <a:pt x="3416888" y="3119948"/>
                </a:lnTo>
                <a:cubicBezTo>
                  <a:pt x="3416888" y="3186317"/>
                  <a:pt x="3363085" y="3240120"/>
                  <a:pt x="3296716" y="3240120"/>
                </a:cubicBezTo>
                <a:lnTo>
                  <a:pt x="120172" y="3240120"/>
                </a:lnTo>
                <a:cubicBezTo>
                  <a:pt x="53803" y="3240120"/>
                  <a:pt x="0" y="3186317"/>
                  <a:pt x="0" y="3119948"/>
                </a:cubicBezTo>
                <a:close/>
              </a:path>
            </a:pathLst>
          </a:cu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390038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iatka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950</Words>
  <Application>Microsoft Office PowerPoint</Application>
  <PresentationFormat>Panoramiczny</PresentationFormat>
  <Paragraphs>66</Paragraphs>
  <Slides>23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6" baseType="lpstr">
      <vt:lpstr>Arial</vt:lpstr>
      <vt:lpstr>Century Gothic</vt:lpstr>
      <vt:lpstr>Siatka</vt:lpstr>
      <vt:lpstr>RADA RODZICÓW SP 11</vt:lpstr>
      <vt:lpstr>spotkania</vt:lpstr>
      <vt:lpstr>Prezentacja programu PowerPoint</vt:lpstr>
      <vt:lpstr>BIBLIOTEKA</vt:lpstr>
      <vt:lpstr>szafki</vt:lpstr>
      <vt:lpstr>Woda zdrowia doda</vt:lpstr>
      <vt:lpstr>Strefa ciszy</vt:lpstr>
      <vt:lpstr>Nasze reprezentacje</vt:lpstr>
      <vt:lpstr>Tenis stołowy</vt:lpstr>
      <vt:lpstr>Prezentacja programu PowerPoint</vt:lpstr>
      <vt:lpstr>historia</vt:lpstr>
      <vt:lpstr>Kiermasz świąteczny</vt:lpstr>
      <vt:lpstr>Tablice multimedialne</vt:lpstr>
      <vt:lpstr>Goście goście…</vt:lpstr>
      <vt:lpstr>WIOLINKI</vt:lpstr>
      <vt:lpstr>Tańce hulańce…</vt:lpstr>
      <vt:lpstr>Na w-fie dzieci się nie nudzą</vt:lpstr>
      <vt:lpstr>Świetlica</vt:lpstr>
      <vt:lpstr>nagrody</vt:lpstr>
      <vt:lpstr>W-f atrakcyjny jest</vt:lpstr>
      <vt:lpstr>KIERMASZ ŚWIĄTECZNY W WYDANIU „PANDEMICZNYM”</vt:lpstr>
      <vt:lpstr>RÓŻOWA SKRZYNECZKA</vt:lpstr>
      <vt:lpstr>Serdecznie dziękujemy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RADA RODZICÓW SP 11</dc:title>
  <dc:creator>Kamil Załęski</dc:creator>
  <cp:lastModifiedBy>Kamil Załęski</cp:lastModifiedBy>
  <cp:revision>19</cp:revision>
  <dcterms:created xsi:type="dcterms:W3CDTF">2020-10-20T09:57:32Z</dcterms:created>
  <dcterms:modified xsi:type="dcterms:W3CDTF">2022-01-26T21:27:52Z</dcterms:modified>
</cp:coreProperties>
</file>