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55"/>
  </p:notesMasterIdLst>
  <p:handoutMasterIdLst>
    <p:handoutMasterId r:id="rId56"/>
  </p:handoutMasterIdLst>
  <p:sldIdLst>
    <p:sldId id="466" r:id="rId2"/>
    <p:sldId id="467" r:id="rId3"/>
    <p:sldId id="468" r:id="rId4"/>
    <p:sldId id="496" r:id="rId5"/>
    <p:sldId id="474" r:id="rId6"/>
    <p:sldId id="495" r:id="rId7"/>
    <p:sldId id="475" r:id="rId8"/>
    <p:sldId id="469" r:id="rId9"/>
    <p:sldId id="497" r:id="rId10"/>
    <p:sldId id="489" r:id="rId11"/>
    <p:sldId id="471" r:id="rId12"/>
    <p:sldId id="478" r:id="rId13"/>
    <p:sldId id="498" r:id="rId14"/>
    <p:sldId id="479" r:id="rId15"/>
    <p:sldId id="481" r:id="rId16"/>
    <p:sldId id="482" r:id="rId17"/>
    <p:sldId id="499" r:id="rId18"/>
    <p:sldId id="484" r:id="rId19"/>
    <p:sldId id="485" r:id="rId20"/>
    <p:sldId id="500" r:id="rId21"/>
    <p:sldId id="511" r:id="rId22"/>
    <p:sldId id="492" r:id="rId23"/>
    <p:sldId id="503" r:id="rId24"/>
    <p:sldId id="504" r:id="rId25"/>
    <p:sldId id="505" r:id="rId26"/>
    <p:sldId id="512" r:id="rId27"/>
    <p:sldId id="493" r:id="rId28"/>
    <p:sldId id="506" r:id="rId29"/>
    <p:sldId id="459" r:id="rId30"/>
    <p:sldId id="465" r:id="rId31"/>
    <p:sldId id="513" r:id="rId32"/>
    <p:sldId id="494" r:id="rId33"/>
    <p:sldId id="514" r:id="rId34"/>
    <p:sldId id="518" r:id="rId35"/>
    <p:sldId id="515" r:id="rId36"/>
    <p:sldId id="519" r:id="rId37"/>
    <p:sldId id="516" r:id="rId38"/>
    <p:sldId id="520" r:id="rId39"/>
    <p:sldId id="517" r:id="rId40"/>
    <p:sldId id="521" r:id="rId41"/>
    <p:sldId id="428" r:id="rId42"/>
    <p:sldId id="487" r:id="rId43"/>
    <p:sldId id="476" r:id="rId44"/>
    <p:sldId id="477" r:id="rId45"/>
    <p:sldId id="473" r:id="rId46"/>
    <p:sldId id="480" r:id="rId47"/>
    <p:sldId id="483" r:id="rId48"/>
    <p:sldId id="486" r:id="rId49"/>
    <p:sldId id="491" r:id="rId50"/>
    <p:sldId id="490" r:id="rId51"/>
    <p:sldId id="463" r:id="rId52"/>
    <p:sldId id="464" r:id="rId53"/>
    <p:sldId id="460" r:id="rId54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943"/>
    <a:srgbClr val="99CCFF"/>
    <a:srgbClr val="A50021"/>
    <a:srgbClr val="FFCCFF"/>
    <a:srgbClr val="FF99FF"/>
    <a:srgbClr val="FF66FF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1" autoAdjust="0"/>
    <p:restoredTop sz="93904" autoAdjust="0"/>
  </p:normalViewPr>
  <p:slideViewPr>
    <p:cSldViewPr>
      <p:cViewPr varScale="1">
        <p:scale>
          <a:sx n="81" d="100"/>
          <a:sy n="81" d="100"/>
        </p:scale>
        <p:origin x="134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82937A-D962-4316-8C4C-436AE35EBEE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1196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5BB0E6-57D2-4560-9A0C-6A567CF6286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5068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BBF86D-91E8-4128-A9C9-9003B5B2DF51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9607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10C65-6B31-4FFE-A4B1-7C68E587AA56}" type="slidenum">
              <a:rPr lang="pl-PL" altLang="pl-PL" smtClean="0"/>
              <a:pPr>
                <a:spcBef>
                  <a:spcPct val="0"/>
                </a:spcBef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46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B0E04-83AA-4C8F-8327-B4F9F55F27C5}" type="slidenum">
              <a:rPr lang="pl-PL" altLang="pl-PL" smtClean="0"/>
              <a:pPr>
                <a:spcBef>
                  <a:spcPct val="0"/>
                </a:spcBef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5014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3D50D7-E7E9-45C4-B15F-8ACF46D62753}" type="slidenum">
              <a:rPr lang="pl-PL" altLang="pl-PL" smtClean="0"/>
              <a:pPr>
                <a:spcBef>
                  <a:spcPct val="0"/>
                </a:spcBef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3561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6CD7A0-3BF6-490B-B7B0-E011E4640A66}" type="slidenum">
              <a:rPr lang="pl-PL" altLang="pl-PL" smtClean="0"/>
              <a:pPr>
                <a:spcBef>
                  <a:spcPct val="0"/>
                </a:spcBef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7929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9B64BC-2CA0-4AAA-B4DC-442F26C0216F}" type="slidenum">
              <a:rPr lang="pl-PL" altLang="pl-PL" smtClean="0"/>
              <a:pPr>
                <a:spcBef>
                  <a:spcPct val="0"/>
                </a:spcBef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7472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E7378B-5EA8-4596-9469-F1F5633BD1A0}" type="slidenum">
              <a:rPr lang="pl-PL" altLang="pl-PL" smtClean="0"/>
              <a:pPr>
                <a:spcBef>
                  <a:spcPct val="0"/>
                </a:spcBef>
              </a:pPr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7941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FC032B-5612-4CB1-BDEE-DACA44889E62}" type="slidenum">
              <a:rPr lang="pl-PL" altLang="pl-PL" smtClean="0"/>
              <a:pPr>
                <a:spcBef>
                  <a:spcPct val="0"/>
                </a:spcBef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4983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188B24-3636-4F56-B70A-1793C74A4535}" type="slidenum">
              <a:rPr lang="pl-PL" altLang="pl-PL" smtClean="0"/>
              <a:pPr>
                <a:spcBef>
                  <a:spcPct val="0"/>
                </a:spcBef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7539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8690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1C039D-2D13-46BF-8090-69D8346E0330}" type="slidenum">
              <a:rPr lang="pl-PL" altLang="pl-PL" smtClean="0"/>
              <a:pPr>
                <a:spcBef>
                  <a:spcPct val="0"/>
                </a:spcBef>
              </a:pPr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320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2AD343-B492-4D22-AD40-E75877439101}" type="slidenum">
              <a:rPr lang="pl-PL" altLang="pl-PL" smtClean="0"/>
              <a:pPr>
                <a:spcBef>
                  <a:spcPct val="0"/>
                </a:spcBef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5417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FD538F-79F0-49A7-A0F5-3443EB2880B6}" type="slidenum">
              <a:rPr lang="pl-PL" altLang="pl-PL" smtClean="0"/>
              <a:pPr>
                <a:spcBef>
                  <a:spcPct val="0"/>
                </a:spcBef>
              </a:pPr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0150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7343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89E408-3B05-4994-B482-6F4722A5D23E}" type="slidenum">
              <a:rPr lang="pl-PL" altLang="pl-PL" smtClean="0"/>
              <a:pPr>
                <a:spcBef>
                  <a:spcPct val="0"/>
                </a:spcBef>
              </a:pPr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82551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814C72-EF32-4B13-9692-700A76E1A75E}" type="slidenum">
              <a:rPr lang="pl-PL" altLang="pl-PL" smtClean="0"/>
              <a:pPr>
                <a:spcBef>
                  <a:spcPct val="0"/>
                </a:spcBef>
              </a:pPr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3738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295E5E-6F84-44DD-AFF9-9DCF6343731D}" type="slidenum">
              <a:rPr lang="pl-PL" altLang="pl-PL" smtClean="0"/>
              <a:pPr>
                <a:spcBef>
                  <a:spcPct val="0"/>
                </a:spcBef>
              </a:pPr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0484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958696-191A-400B-9CF3-A58D77F9A03B}" type="slidenum">
              <a:rPr lang="pl-PL" altLang="pl-PL" smtClean="0"/>
              <a:pPr>
                <a:spcBef>
                  <a:spcPct val="0"/>
                </a:spcBef>
              </a:pPr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7758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1670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63EA1A-94E9-4EFF-BBFB-04462FBF25E3}" type="slidenum">
              <a:rPr lang="pl-PL" altLang="pl-PL" smtClean="0"/>
              <a:pPr>
                <a:spcBef>
                  <a:spcPct val="0"/>
                </a:spcBef>
              </a:pPr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15742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055112-6D81-4A3D-85C4-D5EC08FC3C08}" type="slidenum">
              <a:rPr lang="pl-PL" altLang="pl-PL" smtClean="0"/>
              <a:pPr>
                <a:spcBef>
                  <a:spcPct val="0"/>
                </a:spcBef>
              </a:pPr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2410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83B116-A2F6-4865-92D0-4C3352693710}" type="slidenum">
              <a:rPr lang="pl-PL" altLang="pl-PL" smtClean="0"/>
              <a:pPr>
                <a:spcBef>
                  <a:spcPct val="0"/>
                </a:spcBef>
              </a:pPr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912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F20DE1-C9E8-4287-9293-057551F3DB0C}" type="slidenum">
              <a:rPr lang="pl-PL" altLang="pl-PL" smtClean="0"/>
              <a:pPr>
                <a:spcBef>
                  <a:spcPct val="0"/>
                </a:spcBef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03145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B19C81-1E22-4F21-A738-55B29571DC20}" type="slidenum">
              <a:rPr lang="pl-PL" altLang="pl-PL" smtClean="0"/>
              <a:pPr>
                <a:spcBef>
                  <a:spcPct val="0"/>
                </a:spcBef>
              </a:pPr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16675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307225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53BEA-0B1E-480F-97AC-1FB1B8F9787A}" type="slidenum">
              <a:rPr lang="pl-PL" altLang="pl-PL" smtClean="0"/>
              <a:pPr>
                <a:spcBef>
                  <a:spcPct val="0"/>
                </a:spcBef>
              </a:pPr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1974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9039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3936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45099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6765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725758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9388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39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2430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327153-A704-4F0D-91EC-6098D5C654FE}" type="slidenum">
              <a:rPr lang="pl-PL" altLang="pl-PL" smtClean="0"/>
              <a:pPr>
                <a:spcBef>
                  <a:spcPct val="0"/>
                </a:spcBef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08777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98342-619E-4DD7-BAC9-A495A275B7CE}" type="slidenum">
              <a:rPr lang="pl-PL" altLang="pl-PL" smtClean="0"/>
              <a:pPr>
                <a:spcBef>
                  <a:spcPct val="0"/>
                </a:spcBef>
              </a:pPr>
              <a:t>40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61997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16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38111D-765A-42AB-BF98-B9C2580CE2D7}" type="slidenum">
              <a:rPr lang="pl-PL" altLang="pl-PL" smtClean="0"/>
              <a:pPr>
                <a:spcBef>
                  <a:spcPct val="0"/>
                </a:spcBef>
              </a:pPr>
              <a:t>41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7735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EDE067-D126-477E-B277-F009BA381865}" type="slidenum">
              <a:rPr lang="pl-PL" altLang="pl-PL" smtClean="0"/>
              <a:pPr>
                <a:spcBef>
                  <a:spcPct val="0"/>
                </a:spcBef>
              </a:pPr>
              <a:t>42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59192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57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448668-4791-4AB2-AD3F-476190B0B07C}" type="slidenum">
              <a:rPr lang="pl-PL" altLang="pl-PL" smtClean="0"/>
              <a:pPr>
                <a:spcBef>
                  <a:spcPct val="0"/>
                </a:spcBef>
              </a:pPr>
              <a:t>43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1545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1F751D-019A-413B-BA41-CBAAFEC225A0}" type="slidenum">
              <a:rPr lang="pl-PL" altLang="pl-PL" smtClean="0"/>
              <a:pPr>
                <a:spcBef>
                  <a:spcPct val="0"/>
                </a:spcBef>
              </a:pPr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43086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98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4035B9-90C9-4533-BB7F-142DAA83369D}" type="slidenum">
              <a:rPr lang="pl-PL" altLang="pl-PL" smtClean="0"/>
              <a:pPr>
                <a:spcBef>
                  <a:spcPct val="0"/>
                </a:spcBef>
              </a:pPr>
              <a:t>45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96661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819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008A53-9420-4B5C-83D1-F3FD79083E12}" type="slidenum">
              <a:rPr lang="pl-PL" altLang="pl-PL" smtClean="0"/>
              <a:pPr>
                <a:spcBef>
                  <a:spcPct val="0"/>
                </a:spcBef>
              </a:pPr>
              <a:t>46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577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DE4D96-31C8-4640-9168-AE5262A63D6D}" type="slidenum">
              <a:rPr lang="pl-PL" altLang="pl-PL" smtClean="0"/>
              <a:pPr>
                <a:spcBef>
                  <a:spcPct val="0"/>
                </a:spcBef>
              </a:pPr>
              <a:t>47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60194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860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C7D1FC-44CE-4FF7-AD5C-A9B38793B952}" type="slidenum">
              <a:rPr lang="pl-PL" altLang="pl-PL" smtClean="0"/>
              <a:pPr>
                <a:spcBef>
                  <a:spcPct val="0"/>
                </a:spcBef>
              </a:pPr>
              <a:t>48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79789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890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D5E7DC-7359-4DED-BCC5-93DF3F96FF0C}" type="slidenum">
              <a:rPr lang="pl-PL" altLang="pl-PL" smtClean="0"/>
              <a:pPr>
                <a:spcBef>
                  <a:spcPct val="0"/>
                </a:spcBef>
              </a:pPr>
              <a:t>50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1520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CDD1E8-B4C1-4E0F-8CE3-C052DB1B5003}" type="slidenum">
              <a:rPr lang="pl-PL" altLang="pl-PL" smtClean="0"/>
              <a:pPr>
                <a:spcBef>
                  <a:spcPct val="0"/>
                </a:spcBef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756588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911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AEA0F7-EF1E-4E63-B734-4C645C6B6156}" type="slidenum">
              <a:rPr lang="pl-PL" altLang="pl-PL" smtClean="0"/>
              <a:pPr>
                <a:spcBef>
                  <a:spcPct val="0"/>
                </a:spcBef>
              </a:pPr>
              <a:t>51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747691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6136A0-35B8-493E-8C09-488128C181F9}" type="slidenum">
              <a:rPr lang="pl-PL" altLang="pl-PL" smtClean="0"/>
              <a:pPr>
                <a:spcBef>
                  <a:spcPct val="0"/>
                </a:spcBef>
              </a:pPr>
              <a:t>52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75943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952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2247D9-3B6A-49BA-91D1-768550A71BE0}" type="slidenum">
              <a:rPr lang="pl-PL" altLang="pl-PL" smtClean="0"/>
              <a:pPr>
                <a:spcBef>
                  <a:spcPct val="0"/>
                </a:spcBef>
              </a:pPr>
              <a:t>53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674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A41964-07C7-44DD-A309-CB7A7A65FF7F}" type="slidenum">
              <a:rPr lang="pl-PL" altLang="pl-PL" smtClean="0"/>
              <a:pPr>
                <a:spcBef>
                  <a:spcPct val="0"/>
                </a:spcBef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4507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444A44-A7A1-40F9-A001-244696122BF4}" type="slidenum">
              <a:rPr lang="pl-PL" altLang="pl-PL" smtClean="0"/>
              <a:pPr>
                <a:spcBef>
                  <a:spcPct val="0"/>
                </a:spcBef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043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0012B-CAF5-432F-99DE-972CCD359011}" type="slidenum">
              <a:rPr lang="pl-PL" altLang="pl-PL" smtClean="0"/>
              <a:pPr>
                <a:spcBef>
                  <a:spcPct val="0"/>
                </a:spcBef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6622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22F42F-E1DF-4624-BD24-3DE0412DB838}" type="slidenum">
              <a:rPr lang="pl-PL" altLang="pl-PL" smtClean="0"/>
              <a:pPr>
                <a:spcBef>
                  <a:spcPct val="0"/>
                </a:spcBef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1426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26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2278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30275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5004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5741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0141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845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810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2989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9304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24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846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634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pic>
        <p:nvPicPr>
          <p:cNvPr id="1028" name="Obraz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63500"/>
            <a:ext cx="4283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pole tekstowe 2"/>
          <p:cNvSpPr txBox="1">
            <a:spLocks noChangeArrowheads="1"/>
          </p:cNvSpPr>
          <p:nvPr/>
        </p:nvSpPr>
        <p:spPr bwMode="auto">
          <a:xfrm>
            <a:off x="457200" y="38100"/>
            <a:ext cx="3455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1600" b="1" dirty="0">
                <a:latin typeface="Calibri Light" panose="020F0302020204030204" pitchFamily="34" charset="0"/>
              </a:rPr>
              <a:t>www.zdrowojem.fundacjabos.pl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3D94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046" y="1412776"/>
            <a:ext cx="7201270" cy="5404128"/>
          </a:xfrm>
          <a:prstGeom prst="rect">
            <a:avLst/>
          </a:prstGeom>
        </p:spPr>
      </p:pic>
      <p:sp>
        <p:nvSpPr>
          <p:cNvPr id="8195" name="Tytuł 1"/>
          <p:cNvSpPr>
            <a:spLocks noGrp="1"/>
          </p:cNvSpPr>
          <p:nvPr>
            <p:ph type="title" idx="4294967295"/>
          </p:nvPr>
        </p:nvSpPr>
        <p:spPr>
          <a:xfrm>
            <a:off x="519113" y="2997200"/>
            <a:ext cx="8229600" cy="1079500"/>
          </a:xfrm>
        </p:spPr>
        <p:txBody>
          <a:bodyPr/>
          <a:lstStyle/>
          <a:p>
            <a:pPr algn="r" eaLnBrk="1" hangingPunct="1"/>
            <a:r>
              <a:rPr lang="pl-PL" altLang="pl-PL"/>
              <a:t>Piramida </a:t>
            </a:r>
            <a:br>
              <a:rPr lang="pl-PL" altLang="pl-PL"/>
            </a:br>
            <a:r>
              <a:rPr lang="pl-PL" altLang="pl-PL"/>
              <a:t>zdrowego </a:t>
            </a:r>
            <a:br>
              <a:rPr lang="pl-PL" altLang="pl-PL"/>
            </a:br>
            <a:r>
              <a:rPr lang="pl-PL" altLang="pl-PL"/>
              <a:t>żywienia </a:t>
            </a:r>
            <a:br>
              <a:rPr lang="pl-PL" altLang="pl-PL"/>
            </a:br>
            <a:r>
              <a:rPr lang="pl-PL" altLang="pl-PL"/>
              <a:t>dzieci </a:t>
            </a:r>
            <a:br>
              <a:rPr lang="pl-PL" altLang="pl-PL"/>
            </a:br>
            <a:r>
              <a:rPr lang="pl-PL" altLang="pl-PL"/>
              <a:t>i młodzieży </a:t>
            </a:r>
            <a:br>
              <a:rPr lang="pl-PL" altLang="pl-PL"/>
            </a:br>
            <a:endParaRPr lang="pl-PL" alt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>
                <a:solidFill>
                  <a:schemeClr val="tx1"/>
                </a:solidFill>
              </a:rPr>
              <a:t>2. piętro: produkty zbożowe</a:t>
            </a:r>
          </a:p>
        </p:txBody>
      </p:sp>
      <p:sp>
        <p:nvSpPr>
          <p:cNvPr id="2867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dirty="0"/>
              <a:t>Spośród produktów zbożowych należy wybierać pieczywo z pełnego ziarna, kaszę gryczaną </a:t>
            </a:r>
            <a:br>
              <a:rPr lang="pl-PL" altLang="pl-PL" dirty="0"/>
            </a:br>
            <a:r>
              <a:rPr lang="pl-PL" altLang="pl-PL" dirty="0"/>
              <a:t>i jęczmienną, brązowy ryż oraz makaron razowy.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>
                <a:solidFill>
                  <a:schemeClr val="tx1"/>
                </a:solidFill>
              </a:rPr>
              <a:t>2. piętro: produkty zbożowe</a:t>
            </a:r>
          </a:p>
        </p:txBody>
      </p:sp>
      <p:sp>
        <p:nvSpPr>
          <p:cNvPr id="2970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W grupie PRODUKTÓW ZBOŻOWYCH znajdują:</a:t>
            </a:r>
          </a:p>
          <a:p>
            <a:pPr lvl="1" eaLnBrk="1" hangingPunct="1"/>
            <a:r>
              <a:rPr lang="pl-PL" altLang="pl-PL" sz="2400" dirty="0"/>
              <a:t>pieczywo jasne (np. chleb </a:t>
            </a:r>
            <a:r>
              <a:rPr lang="pl-PL" altLang="pl-PL" sz="2400" dirty="0" err="1"/>
              <a:t>baltonowski</a:t>
            </a:r>
            <a:r>
              <a:rPr lang="pl-PL" altLang="pl-PL" sz="2400" dirty="0"/>
              <a:t>, kajzerki…)</a:t>
            </a:r>
          </a:p>
          <a:p>
            <a:pPr lvl="1" eaLnBrk="1" hangingPunct="1"/>
            <a:r>
              <a:rPr lang="pl-PL" altLang="pl-PL" sz="2400" dirty="0"/>
              <a:t>pieczywo ciemne (chleb pełnoziarnisty, grahamki…)</a:t>
            </a:r>
          </a:p>
          <a:p>
            <a:pPr lvl="1" eaLnBrk="1" hangingPunct="1"/>
            <a:r>
              <a:rPr lang="pl-PL" altLang="pl-PL" sz="2400" dirty="0"/>
              <a:t>kasze (gryczana, jaglana, pęczak…)</a:t>
            </a:r>
          </a:p>
          <a:p>
            <a:pPr lvl="1" eaLnBrk="1" hangingPunct="1"/>
            <a:r>
              <a:rPr lang="pl-PL" altLang="pl-PL" sz="2400" dirty="0"/>
              <a:t>ryż (brązowy, biały…)</a:t>
            </a:r>
          </a:p>
          <a:p>
            <a:pPr lvl="1" eaLnBrk="1" hangingPunct="1"/>
            <a:r>
              <a:rPr lang="pl-PL" altLang="pl-PL" sz="2400" dirty="0"/>
              <a:t>makarony</a:t>
            </a:r>
          </a:p>
          <a:p>
            <a:pPr lvl="1" eaLnBrk="1" hangingPunct="1"/>
            <a:r>
              <a:rPr lang="pl-PL" altLang="pl-PL" sz="2400" dirty="0"/>
              <a:t>płatki owsiane, </a:t>
            </a:r>
            <a:r>
              <a:rPr lang="pl-PL" altLang="pl-PL" sz="2400" dirty="0" err="1"/>
              <a:t>musli</a:t>
            </a:r>
            <a:r>
              <a:rPr lang="pl-PL" altLang="pl-PL" sz="2400" dirty="0"/>
              <a:t>…</a:t>
            </a:r>
          </a:p>
          <a:p>
            <a:pPr lvl="1" eaLnBrk="1" hangingPunct="1"/>
            <a:r>
              <a:rPr lang="pl-PL" altLang="pl-PL" sz="2400" u="sng" dirty="0"/>
              <a:t>ziemniaki (ze względu na ich </a:t>
            </a:r>
            <a:br>
              <a:rPr lang="pl-PL" altLang="pl-PL" sz="2400" u="sng" dirty="0"/>
            </a:br>
            <a:r>
              <a:rPr lang="pl-PL" altLang="pl-PL" sz="2400" u="sng" dirty="0"/>
              <a:t>wartość odżywczą)</a:t>
            </a:r>
          </a:p>
          <a:p>
            <a:pPr eaLnBrk="1" hangingPunct="1"/>
            <a:endParaRPr lang="pl-PL" altLang="pl-PL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397" y="738000"/>
            <a:ext cx="8155206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ytuł 1"/>
          <p:cNvSpPr>
            <a:spLocks noGrp="1"/>
          </p:cNvSpPr>
          <p:nvPr>
            <p:ph type="ctrTitle"/>
          </p:nvPr>
        </p:nvSpPr>
        <p:spPr>
          <a:xfrm>
            <a:off x="685800" y="3687763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3. PIĘTRO:</a:t>
            </a:r>
            <a:br>
              <a:rPr lang="pl-PL" altLang="pl-PL">
                <a:solidFill>
                  <a:schemeClr val="tx1"/>
                </a:solidFill>
              </a:rPr>
            </a:br>
            <a:r>
              <a:rPr lang="pl-PL" altLang="pl-PL">
                <a:solidFill>
                  <a:schemeClr val="tx1"/>
                </a:solidFill>
              </a:rPr>
              <a:t>MLEKO I PRODUKTY MLECZNE</a:t>
            </a:r>
          </a:p>
        </p:txBody>
      </p:sp>
      <p:sp>
        <p:nvSpPr>
          <p:cNvPr id="33796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>
                <a:solidFill>
                  <a:schemeClr val="tx1"/>
                </a:solidFill>
              </a:rPr>
              <a:t>3. piętro: mleko i produkty mleczne</a:t>
            </a:r>
          </a:p>
        </p:txBody>
      </p:sp>
      <p:sp>
        <p:nvSpPr>
          <p:cNvPr id="3584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Dziennie powinno się spożywać 3 porcje produktów mlecznych dziennie.</a:t>
            </a:r>
            <a:endParaRPr lang="pl-PL" altLang="pl-PL" sz="3200" dirty="0"/>
          </a:p>
          <a:p>
            <a:pPr eaLnBrk="1" hangingPunct="1"/>
            <a:r>
              <a:rPr lang="pl-PL" altLang="pl-PL" dirty="0"/>
              <a:t>Mleko i przetwory mleczne są głównym źródłem wapnia w diecie, niezbędnym do budowy mocnych kości i zębów.</a:t>
            </a:r>
          </a:p>
          <a:p>
            <a:pPr eaLnBrk="1" hangingPunct="1"/>
            <a:endParaRPr lang="pl-PL" alt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>
                <a:solidFill>
                  <a:schemeClr val="tx1"/>
                </a:solidFill>
              </a:rPr>
              <a:t>3. piętro: mleko i produkty mleczne</a:t>
            </a:r>
          </a:p>
        </p:txBody>
      </p:sp>
      <p:sp>
        <p:nvSpPr>
          <p:cNvPr id="3789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Do produktów mlecznych zaliczamy:</a:t>
            </a:r>
          </a:p>
          <a:p>
            <a:pPr lvl="1" eaLnBrk="1" hangingPunct="1"/>
            <a:r>
              <a:rPr lang="pl-PL" altLang="pl-PL" dirty="0"/>
              <a:t> mleko</a:t>
            </a:r>
          </a:p>
          <a:p>
            <a:pPr lvl="1" eaLnBrk="1" hangingPunct="1"/>
            <a:r>
              <a:rPr lang="pl-PL" altLang="pl-PL" dirty="0"/>
              <a:t> jogurty</a:t>
            </a:r>
          </a:p>
          <a:p>
            <a:pPr lvl="1" eaLnBrk="1" hangingPunct="1"/>
            <a:r>
              <a:rPr lang="pl-PL" altLang="pl-PL" dirty="0"/>
              <a:t>  kefiry</a:t>
            </a:r>
          </a:p>
          <a:p>
            <a:pPr lvl="1" eaLnBrk="1" hangingPunct="1"/>
            <a:r>
              <a:rPr lang="pl-PL" altLang="pl-PL" dirty="0"/>
              <a:t> maślanki</a:t>
            </a:r>
          </a:p>
          <a:p>
            <a:pPr lvl="1" eaLnBrk="1" hangingPunct="1"/>
            <a:r>
              <a:rPr lang="pl-PL" altLang="pl-PL" dirty="0"/>
              <a:t> sery żółte i twarogi</a:t>
            </a:r>
          </a:p>
          <a:p>
            <a:pPr eaLnBrk="1" hangingPunct="1"/>
            <a:endParaRPr lang="pl-PL" alt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02" y="738000"/>
            <a:ext cx="816239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ytuł 1"/>
          <p:cNvSpPr>
            <a:spLocks noGrp="1"/>
          </p:cNvSpPr>
          <p:nvPr>
            <p:ph type="ctrTitle"/>
          </p:nvPr>
        </p:nvSpPr>
        <p:spPr>
          <a:xfrm>
            <a:off x="685800" y="2852738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4. PIĘTRO:</a:t>
            </a:r>
            <a:br>
              <a:rPr lang="pl-PL" altLang="pl-PL">
                <a:solidFill>
                  <a:schemeClr val="tx1"/>
                </a:solidFill>
              </a:rPr>
            </a:br>
            <a:r>
              <a:rPr lang="pl-PL" altLang="pl-PL">
                <a:solidFill>
                  <a:schemeClr val="tx1"/>
                </a:solidFill>
              </a:rPr>
              <a:t>PRODUKTY BIAŁKOWE</a:t>
            </a:r>
          </a:p>
        </p:txBody>
      </p:sp>
      <p:sp>
        <p:nvSpPr>
          <p:cNvPr id="39940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>
                <a:solidFill>
                  <a:schemeClr val="tx1"/>
                </a:solidFill>
              </a:rPr>
              <a:t>4. piętro: produkty białkowe</a:t>
            </a:r>
          </a:p>
        </p:txBody>
      </p:sp>
      <p:sp>
        <p:nvSpPr>
          <p:cNvPr id="4198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Produkty te stanowią dobre źródło wartościowego białka, żelaza, cynku oraz witamin z grupy B;</a:t>
            </a:r>
          </a:p>
          <a:p>
            <a:pPr eaLnBrk="1" hangingPunct="1"/>
            <a:r>
              <a:rPr lang="pl-PL" altLang="pl-PL" dirty="0"/>
              <a:t>Ważne, aby z mięs wybierać kawałki o mniejszym udziale tłuszczu, np. drób (bez kaczki).</a:t>
            </a:r>
          </a:p>
          <a:p>
            <a:pPr eaLnBrk="1" hangingPunct="1"/>
            <a:r>
              <a:rPr lang="pl-PL" altLang="pl-PL" dirty="0"/>
              <a:t>Najlepiej spożywać ryby, nasiona </a:t>
            </a:r>
            <a:br>
              <a:rPr lang="pl-PL" altLang="pl-PL" dirty="0"/>
            </a:br>
            <a:r>
              <a:rPr lang="pl-PL" altLang="pl-PL" dirty="0"/>
              <a:t>roślin strączkowych, jaja.</a:t>
            </a:r>
          </a:p>
          <a:p>
            <a:pPr eaLnBrk="1" hangingPunct="1"/>
            <a:r>
              <a:rPr lang="pl-PL" altLang="pl-PL" dirty="0"/>
              <a:t>Warto unikać przetworzonych </a:t>
            </a:r>
            <a:br>
              <a:rPr lang="pl-PL" altLang="pl-PL" dirty="0"/>
            </a:br>
            <a:r>
              <a:rPr lang="pl-PL" altLang="pl-PL" dirty="0"/>
              <a:t>produktów mięsnych.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>
                <a:solidFill>
                  <a:schemeClr val="tx1"/>
                </a:solidFill>
              </a:rPr>
              <a:t>4. piętro: produkty białkowe</a:t>
            </a:r>
          </a:p>
        </p:txBody>
      </p:sp>
      <p:sp>
        <p:nvSpPr>
          <p:cNvPr id="4403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Do produktów białkowych zaliczamy:</a:t>
            </a:r>
          </a:p>
          <a:p>
            <a:pPr lvl="1" eaLnBrk="1" hangingPunct="1"/>
            <a:r>
              <a:rPr lang="pl-PL" altLang="pl-PL" dirty="0"/>
              <a:t> mięso</a:t>
            </a:r>
          </a:p>
          <a:p>
            <a:pPr lvl="1" eaLnBrk="1" hangingPunct="1"/>
            <a:r>
              <a:rPr lang="pl-PL" altLang="pl-PL" dirty="0"/>
              <a:t> ryby</a:t>
            </a:r>
          </a:p>
          <a:p>
            <a:pPr lvl="1" eaLnBrk="1" hangingPunct="1"/>
            <a:r>
              <a:rPr lang="pl-PL" altLang="pl-PL" dirty="0"/>
              <a:t> jaja</a:t>
            </a:r>
          </a:p>
          <a:p>
            <a:pPr lvl="1" eaLnBrk="1" hangingPunct="1"/>
            <a:r>
              <a:rPr lang="pl-PL" altLang="pl-PL" dirty="0"/>
              <a:t> nasiona roślin strączkowych</a:t>
            </a:r>
          </a:p>
          <a:p>
            <a:pPr lvl="1" eaLnBrk="1" hangingPunct="1"/>
            <a:r>
              <a:rPr lang="pl-PL" altLang="pl-PL" dirty="0"/>
              <a:t> orzechy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397" y="738000"/>
            <a:ext cx="8155206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5. PIĘTRO:</a:t>
            </a:r>
            <a:br>
              <a:rPr lang="pl-PL" altLang="pl-PL">
                <a:solidFill>
                  <a:schemeClr val="tx1"/>
                </a:solidFill>
              </a:rPr>
            </a:br>
            <a:r>
              <a:rPr lang="pl-PL" altLang="pl-PL">
                <a:solidFill>
                  <a:schemeClr val="tx1"/>
                </a:solidFill>
              </a:rPr>
              <a:t>TŁUSZCZE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>
                <a:solidFill>
                  <a:schemeClr val="tx1"/>
                </a:solidFill>
              </a:rPr>
              <a:t>5. piętro: tłuszcze</a:t>
            </a:r>
          </a:p>
        </p:txBody>
      </p:sp>
      <p:sp>
        <p:nvSpPr>
          <p:cNvPr id="4813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Tłuszcze są niezbędne w diecie, ale powinny stanowić jedynie dodatek do żywności!</a:t>
            </a:r>
          </a:p>
          <a:p>
            <a:pPr eaLnBrk="1" hangingPunct="1"/>
            <a:r>
              <a:rPr lang="pl-PL" altLang="pl-PL" dirty="0"/>
              <a:t>Należy ograniczać tłuszcze zwierzęce, a w ich miejsce wybierać roślinne. </a:t>
            </a:r>
          </a:p>
          <a:p>
            <a:pPr eaLnBrk="1" hangingPunct="1"/>
            <a:r>
              <a:rPr lang="pl-PL" altLang="pl-PL" dirty="0"/>
              <a:t>Tłuszcz w diecie powinien z orzechów </a:t>
            </a:r>
            <a:br>
              <a:rPr lang="pl-PL" altLang="pl-PL" dirty="0"/>
            </a:br>
            <a:r>
              <a:rPr lang="pl-PL" altLang="pl-PL" dirty="0"/>
              <a:t>i olejów roślinnych (rzepakowego, </a:t>
            </a:r>
            <a:br>
              <a:rPr lang="pl-PL" altLang="pl-PL" dirty="0"/>
            </a:br>
            <a:r>
              <a:rPr lang="pl-PL" altLang="pl-PL" dirty="0"/>
              <a:t>słonecznikowego, oliwy z oliwek), </a:t>
            </a:r>
            <a:br>
              <a:rPr lang="pl-PL" altLang="pl-PL" dirty="0"/>
            </a:br>
            <a:r>
              <a:rPr lang="pl-PL" altLang="pl-PL" dirty="0"/>
              <a:t>a w przypadku tłuszczu </a:t>
            </a:r>
            <a:br>
              <a:rPr lang="pl-PL" altLang="pl-PL" dirty="0"/>
            </a:br>
            <a:r>
              <a:rPr lang="pl-PL" altLang="pl-PL" dirty="0"/>
              <a:t>zwierzęcego z ryb;</a:t>
            </a:r>
          </a:p>
          <a:p>
            <a:pPr eaLnBrk="1" hangingPunct="1"/>
            <a:endParaRPr lang="pl-PL" alt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>
                <a:solidFill>
                  <a:schemeClr val="tx1"/>
                </a:solidFill>
              </a:rPr>
              <a:t>Jak czytać piramidę?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Produkty, które powinny być podstawą diety są umieszczone na dole piramidy;</a:t>
            </a:r>
          </a:p>
          <a:p>
            <a:pPr eaLnBrk="1" hangingPunct="1"/>
            <a:r>
              <a:rPr lang="pl-PL" altLang="pl-PL"/>
              <a:t>Im niższe piętro piramidy tym więcej porcji danych produktów należy spożywać w ciągu dnia;</a:t>
            </a:r>
          </a:p>
          <a:p>
            <a:pPr eaLnBrk="1" hangingPunct="1"/>
            <a:r>
              <a:rPr lang="pl-PL" altLang="pl-PL"/>
              <a:t>Połowę spożywanych produktów powinny stanowić warzywa i owoce. Natomiast najmniej </a:t>
            </a:r>
            <a:br>
              <a:rPr lang="pl-PL" altLang="pl-PL"/>
            </a:br>
            <a:r>
              <a:rPr lang="pl-PL" altLang="pl-PL"/>
              <a:t>w ciągu dnia należy spożywać produktów tłuszczowych.</a:t>
            </a:r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>
                <a:solidFill>
                  <a:schemeClr val="tx1"/>
                </a:solidFill>
              </a:rPr>
              <a:t>5. piętro: tłuszcze</a:t>
            </a:r>
          </a:p>
        </p:txBody>
      </p:sp>
      <p:sp>
        <p:nvSpPr>
          <p:cNvPr id="5018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Powinno się unikać produktów o dużej zawartości cholesterolu (podroby) i izomerów trans kwasów tłuszczowych (ciasteczka, chipsy, hamburgery, frytki)</a:t>
            </a:r>
          </a:p>
          <a:p>
            <a:pPr eaLnBrk="1" hangingPunct="1"/>
            <a:r>
              <a:rPr lang="pl-PL" altLang="pl-PL" dirty="0"/>
              <a:t>Do tej grupy zaliczamy:</a:t>
            </a:r>
          </a:p>
          <a:p>
            <a:pPr lvl="1" eaLnBrk="1" hangingPunct="1"/>
            <a:r>
              <a:rPr lang="pl-PL" altLang="pl-PL" dirty="0"/>
              <a:t>Tłuszcze roślinne:</a:t>
            </a:r>
          </a:p>
          <a:p>
            <a:pPr lvl="2" eaLnBrk="1" hangingPunct="1">
              <a:spcBef>
                <a:spcPts val="0"/>
              </a:spcBef>
            </a:pPr>
            <a:r>
              <a:rPr lang="pl-PL" altLang="pl-PL" dirty="0"/>
              <a:t>oleje roślinne</a:t>
            </a:r>
          </a:p>
          <a:p>
            <a:pPr lvl="2" eaLnBrk="1" hangingPunct="1">
              <a:spcBef>
                <a:spcPts val="0"/>
              </a:spcBef>
            </a:pPr>
            <a:r>
              <a:rPr lang="pl-PL" altLang="pl-PL" dirty="0"/>
              <a:t>oliwa</a:t>
            </a:r>
          </a:p>
          <a:p>
            <a:pPr lvl="2" eaLnBrk="1" hangingPunct="1">
              <a:spcBef>
                <a:spcPts val="0"/>
              </a:spcBef>
            </a:pPr>
            <a:r>
              <a:rPr lang="pl-PL" altLang="pl-PL" dirty="0"/>
              <a:t>margaryna</a:t>
            </a:r>
          </a:p>
          <a:p>
            <a:pPr lvl="1" eaLnBrk="1" hangingPunct="1"/>
            <a:r>
              <a:rPr lang="pl-PL" altLang="pl-PL" dirty="0"/>
              <a:t>Tłuszcze zwierzęce:</a:t>
            </a:r>
          </a:p>
          <a:p>
            <a:pPr lvl="2" eaLnBrk="1" hangingPunct="1">
              <a:spcBef>
                <a:spcPts val="0"/>
              </a:spcBef>
            </a:pPr>
            <a:r>
              <a:rPr lang="pl-PL" altLang="pl-PL" dirty="0"/>
              <a:t> masło</a:t>
            </a:r>
          </a:p>
          <a:p>
            <a:pPr lvl="2" eaLnBrk="1" hangingPunct="1">
              <a:spcBef>
                <a:spcPts val="0"/>
              </a:spcBef>
            </a:pPr>
            <a:r>
              <a:rPr lang="pl-PL" altLang="pl-PL" dirty="0"/>
              <a:t> smalec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397" y="740696"/>
            <a:ext cx="8155206" cy="611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chemeClr val="tx1"/>
                </a:solidFill>
              </a:rPr>
              <a:t>WODA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682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>
                <a:solidFill>
                  <a:schemeClr val="tx1"/>
                </a:solidFill>
              </a:rPr>
              <a:t>Woda</a:t>
            </a:r>
          </a:p>
        </p:txBody>
      </p:sp>
      <p:sp>
        <p:nvSpPr>
          <p:cNvPr id="5222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 dirty="0"/>
              <a:t>Woda jest najlepszym napojem. </a:t>
            </a:r>
          </a:p>
          <a:p>
            <a:pPr eaLnBrk="1" hangingPunct="1"/>
            <a:r>
              <a:rPr lang="pl-PL" altLang="pl-PL" sz="2400" dirty="0"/>
              <a:t>Należy unikać napojów gazowanych i słodzonych. Wybieraj wodę, niesłodzone herbatki owocowe, soki warzywne i owocowo-warzywnych oraz soki owocowe;</a:t>
            </a:r>
          </a:p>
          <a:p>
            <a:pPr eaLnBrk="1" hangingPunct="1"/>
            <a:r>
              <a:rPr lang="pl-PL" altLang="pl-PL" sz="2400" dirty="0"/>
              <a:t>Codziennie należy wypijać 1,5-2 litrów wody.</a:t>
            </a:r>
          </a:p>
          <a:p>
            <a:pPr eaLnBrk="1" hangingPunct="1"/>
            <a:r>
              <a:rPr lang="pl-PL" altLang="pl-PL" sz="2400" dirty="0"/>
              <a:t>W przypadku, kiedy w danym dniu wysiłek fizyczny jest intensywniejszy, np. odbywają się zajęcia </a:t>
            </a:r>
            <a:r>
              <a:rPr lang="pl-PL" altLang="pl-PL" sz="2400" dirty="0" err="1"/>
              <a:t>wf-u</a:t>
            </a:r>
            <a:r>
              <a:rPr lang="pl-PL" altLang="pl-PL" sz="2400" dirty="0"/>
              <a:t>, </a:t>
            </a:r>
            <a:br>
              <a:rPr lang="pl-PL" altLang="pl-PL" sz="2400" dirty="0"/>
            </a:br>
            <a:r>
              <a:rPr lang="pl-PL" altLang="pl-PL" sz="2400" dirty="0"/>
              <a:t>podaż płynów powinna być znacznie większa;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>
                <a:solidFill>
                  <a:schemeClr val="tx1"/>
                </a:solidFill>
              </a:rPr>
              <a:t>Woda</a:t>
            </a:r>
            <a:endParaRPr lang="pl-PL" altLang="pl-PL" sz="4000" dirty="0">
              <a:solidFill>
                <a:schemeClr val="tx1"/>
              </a:solidFill>
            </a:endParaRPr>
          </a:p>
        </p:txBody>
      </p:sp>
      <p:sp>
        <p:nvSpPr>
          <p:cNvPr id="5427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altLang="pl-PL" b="1" dirty="0"/>
              <a:t>Podstawowe zasady picia woda: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dirty="0"/>
              <a:t>Wypijaj odpowiednią ilość płynów w ciągu dnia tzn. 1,5–2 litry dziennie.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dirty="0"/>
              <a:t>Wodę i napoje popijaj powoli, małymi łykami.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dirty="0"/>
              <a:t>Wodę lub inne niesłodzone napoje popijaj systematycznie.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Woda</a:t>
            </a:r>
            <a:endParaRPr lang="pl-PL" altLang="pl-PL" sz="3200">
              <a:solidFill>
                <a:schemeClr val="tx1"/>
              </a:solidFill>
            </a:endParaRPr>
          </a:p>
        </p:txBody>
      </p:sp>
      <p:sp>
        <p:nvSpPr>
          <p:cNvPr id="5427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altLang="pl-PL" b="1" dirty="0"/>
              <a:t>Podstawowe zasady picia woda: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pl-PL" altLang="pl-PL" dirty="0"/>
              <a:t>Pamiętaj o spożywaniu owoców i warzyw, które również są źródłem wody.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pl-PL" altLang="pl-PL" dirty="0"/>
              <a:t>W czasie wykonywania aktywności fizycznej popijaj </a:t>
            </a:r>
            <a:br>
              <a:rPr lang="pl-PL" altLang="pl-PL" dirty="0"/>
            </a:br>
            <a:r>
              <a:rPr lang="pl-PL" altLang="pl-PL" dirty="0"/>
              <a:t>wodę lub inne niesłodzone płyny.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pl-PL" altLang="pl-PL" dirty="0"/>
              <a:t>Pamiętaj o piciu płynów nawet wtedy, kiedy jesteś </a:t>
            </a:r>
            <a:br>
              <a:rPr lang="pl-PL" altLang="pl-PL" dirty="0"/>
            </a:br>
            <a:r>
              <a:rPr lang="pl-PL" altLang="pl-PL" dirty="0"/>
              <a:t>poza domem.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Woda</a:t>
            </a:r>
          </a:p>
        </p:txBody>
      </p:sp>
      <p:sp>
        <p:nvSpPr>
          <p:cNvPr id="5427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altLang="pl-PL" b="1" dirty="0"/>
              <a:t>Podstawowe zasady picia woda:</a:t>
            </a:r>
          </a:p>
          <a:p>
            <a:pPr marL="514350" indent="-514350" eaLnBrk="1" hangingPunct="1">
              <a:buFont typeface="+mj-lt"/>
              <a:buAutoNum type="arabicPeriod" startAt="7"/>
              <a:defRPr/>
            </a:pPr>
            <a:r>
              <a:rPr lang="pl-PL" altLang="pl-PL" dirty="0"/>
              <a:t>Pamiętaj o stałym popijaniu płynów, szczególnie gdy: dużo czasu spędzasz w zamkniętych pomieszczeniach; pijesz dużo herbaty lub innych napojów zawierających kofeinę; spożywasz dużo produktów wysokobiałkowych, bogatych w błonnik lub słonych; przebywasz w wysokiej </a:t>
            </a:r>
            <a:br>
              <a:rPr lang="pl-PL" altLang="pl-PL" dirty="0"/>
            </a:br>
            <a:r>
              <a:rPr lang="pl-PL" altLang="pl-PL" dirty="0"/>
              <a:t>temperaturze.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90" y="740696"/>
            <a:ext cx="8148020" cy="611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chemeClr val="tx1"/>
                </a:solidFill>
              </a:rPr>
              <a:t>ZIOŁA</a:t>
            </a:r>
            <a:br>
              <a:rPr lang="pl-PL" altLang="pl-PL" dirty="0">
                <a:solidFill>
                  <a:schemeClr val="tx1"/>
                </a:solidFill>
              </a:rPr>
            </a:br>
            <a:r>
              <a:rPr lang="pl-PL" altLang="pl-PL" dirty="0">
                <a:solidFill>
                  <a:schemeClr val="tx1"/>
                </a:solidFill>
              </a:rPr>
              <a:t>zamiast soli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8917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Zioła zamiast soli</a:t>
            </a:r>
          </a:p>
        </p:txBody>
      </p:sp>
      <p:sp>
        <p:nvSpPr>
          <p:cNvPr id="6042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b="1" dirty="0"/>
              <a:t>Ograniczaj spożycie słonych produktów, odstaw solniczkę!</a:t>
            </a:r>
          </a:p>
          <a:p>
            <a:pPr eaLnBrk="1" hangingPunct="1"/>
            <a:r>
              <a:rPr lang="pl-PL" altLang="pl-PL" dirty="0"/>
              <a:t>Dzienne spożycie soli nie przekraczać 5 g dziennie, czyli jednej małej łyżeczki. </a:t>
            </a:r>
          </a:p>
          <a:p>
            <a:pPr eaLnBrk="1" hangingPunct="1"/>
            <a:r>
              <a:rPr lang="pl-PL" altLang="pl-PL" dirty="0"/>
              <a:t>Ilość ta obejmuje łącznie sól pochodzącą z artykułów </a:t>
            </a:r>
            <a:br>
              <a:rPr lang="pl-PL" altLang="pl-PL" dirty="0"/>
            </a:br>
            <a:r>
              <a:rPr lang="pl-PL" altLang="pl-PL" dirty="0"/>
              <a:t>spożywczych oraz tę, którą </a:t>
            </a:r>
            <a:br>
              <a:rPr lang="pl-PL" altLang="pl-PL" dirty="0"/>
            </a:br>
            <a:r>
              <a:rPr lang="pl-PL" altLang="pl-PL" dirty="0"/>
              <a:t>zużywamy, dosalając potrawy;</a:t>
            </a:r>
            <a:br>
              <a:rPr lang="pl-PL" altLang="pl-PL" dirty="0"/>
            </a:br>
            <a:r>
              <a:rPr lang="pl-PL" altLang="pl-PL" dirty="0"/>
              <a:t>W Polsce spożycie soli jest ponad </a:t>
            </a:r>
            <a:br>
              <a:rPr lang="pl-PL" altLang="pl-PL" dirty="0"/>
            </a:br>
            <a:r>
              <a:rPr lang="pl-PL" altLang="pl-PL" dirty="0"/>
              <a:t>dwukrotnie wyższe (11 g) niż zalecenia.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>
                <a:solidFill>
                  <a:schemeClr val="tx1"/>
                </a:solidFill>
              </a:rPr>
              <a:t>Zioła zamiast soli</a:t>
            </a:r>
          </a:p>
        </p:txBody>
      </p:sp>
      <p:sp>
        <p:nvSpPr>
          <p:cNvPr id="6246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Należy unikać dosalania potraw na talerzu.</a:t>
            </a:r>
          </a:p>
          <a:p>
            <a:pPr eaLnBrk="1" hangingPunct="1"/>
            <a:r>
              <a:rPr lang="pl-PL" altLang="pl-PL" dirty="0"/>
              <a:t>Potrawy doprawiaj ziołami! Należy ograniczyć używanie soli na rzecz ziół, przypraw korzennych, soku z cytryny. </a:t>
            </a:r>
          </a:p>
          <a:p>
            <a:pPr eaLnBrk="1" hangingPunct="1"/>
            <a:r>
              <a:rPr lang="pl-PL" altLang="pl-PL" dirty="0"/>
              <a:t>Przy wyborze mieszanek przyprawowych należy zwrócić uwagę, czy w składzie znajduje się sól.</a:t>
            </a:r>
            <a:r>
              <a:rPr lang="pl-PL" altLang="pl-PL" b="1" dirty="0"/>
              <a:t> </a:t>
            </a:r>
          </a:p>
          <a:p>
            <a:pPr eaLnBrk="1" hangingPunct="1"/>
            <a:r>
              <a:rPr lang="pl-PL" altLang="pl-PL" dirty="0"/>
              <a:t>Odstaw słone przekąski (chipsy, paluszki, </a:t>
            </a:r>
            <a:br>
              <a:rPr lang="pl-PL" altLang="pl-PL" dirty="0"/>
            </a:br>
            <a:r>
              <a:rPr lang="pl-PL" altLang="pl-PL" dirty="0"/>
              <a:t>orzeszki solone).</a:t>
            </a:r>
          </a:p>
          <a:p>
            <a:pPr eaLnBrk="1" hangingPunct="1"/>
            <a:endParaRPr lang="pl-PL" alt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>
                <a:solidFill>
                  <a:schemeClr val="tx1"/>
                </a:solidFill>
              </a:rPr>
              <a:t>Zioła zamiast soli</a:t>
            </a:r>
            <a:endParaRPr lang="pl-PL" altLang="pl-PL" sz="3600" dirty="0"/>
          </a:p>
        </p:txBody>
      </p:sp>
      <p:sp>
        <p:nvSpPr>
          <p:cNvPr id="6451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 dirty="0"/>
              <a:t>Wpływ soli na organizm:</a:t>
            </a:r>
          </a:p>
          <a:p>
            <a:pPr eaLnBrk="1" hangingPunct="1"/>
            <a:r>
              <a:rPr lang="pl-PL" altLang="pl-PL" dirty="0"/>
              <a:t>Zwiększa ciśnienie tętnicze krwi;</a:t>
            </a:r>
          </a:p>
          <a:p>
            <a:pPr eaLnBrk="1" hangingPunct="1"/>
            <a:r>
              <a:rPr lang="pl-PL" altLang="pl-PL" dirty="0"/>
              <a:t>Zwiększa wydalanie wapnia z organizmu;</a:t>
            </a:r>
          </a:p>
          <a:p>
            <a:pPr eaLnBrk="1" hangingPunct="1"/>
            <a:r>
              <a:rPr lang="pl-PL" altLang="pl-PL" dirty="0"/>
              <a:t>Może uszkodzić błonę śluzową żołądka;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02" y="738000"/>
            <a:ext cx="816239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PODSTAWA PIRAMIDY:</a:t>
            </a:r>
            <a:br>
              <a:rPr lang="pl-PL" altLang="pl-PL">
                <a:solidFill>
                  <a:schemeClr val="tx1"/>
                </a:solidFill>
              </a:rPr>
            </a:br>
            <a:r>
              <a:rPr lang="pl-PL" altLang="pl-PL">
                <a:solidFill>
                  <a:schemeClr val="tx1"/>
                </a:solidFill>
              </a:rPr>
              <a:t>AKTYWNOŚĆ FIZYCZNA</a:t>
            </a:r>
          </a:p>
        </p:txBody>
      </p:sp>
      <p:sp>
        <p:nvSpPr>
          <p:cNvPr id="13316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Zioła zamiast soli</a:t>
            </a:r>
            <a:endParaRPr lang="pl-PL" altLang="pl-PL" sz="3600"/>
          </a:p>
        </p:txBody>
      </p:sp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 dirty="0">
                <a:cs typeface="Arial" panose="020B0604020202020204" pitchFamily="34" charset="0"/>
              </a:rPr>
              <a:t>Wpływ przypraw na organizm:</a:t>
            </a:r>
          </a:p>
          <a:p>
            <a:pPr eaLnBrk="1" hangingPunct="1"/>
            <a:r>
              <a:rPr lang="pl-PL" altLang="pl-PL" sz="2400" dirty="0"/>
              <a:t>Obniżają ciśnienie krwi</a:t>
            </a:r>
            <a:r>
              <a:rPr lang="pl-PL" altLang="pl-PL" sz="1800" dirty="0"/>
              <a:t> </a:t>
            </a:r>
            <a:r>
              <a:rPr lang="pl-PL" altLang="pl-PL" sz="2000" dirty="0"/>
              <a:t>(kozieradka siewna – składnik mieszanki „curry”; melisa);</a:t>
            </a:r>
          </a:p>
          <a:p>
            <a:pPr eaLnBrk="1" hangingPunct="1"/>
            <a:r>
              <a:rPr lang="pl-PL" altLang="pl-PL" sz="2400" dirty="0"/>
              <a:t>Nie podrażniają błony śluzowej żołądka</a:t>
            </a:r>
            <a:r>
              <a:rPr lang="pl-PL" altLang="pl-PL" sz="1800" dirty="0"/>
              <a:t> </a:t>
            </a:r>
            <a:r>
              <a:rPr lang="pl-PL" altLang="pl-PL" sz="2000" dirty="0"/>
              <a:t>(czarnuszka siewna – dodawana do pieczywa);</a:t>
            </a:r>
          </a:p>
          <a:p>
            <a:pPr eaLnBrk="1" hangingPunct="1"/>
            <a:r>
              <a:rPr lang="pl-PL" altLang="pl-PL" sz="2400" dirty="0"/>
              <a:t>Uspokajają</a:t>
            </a:r>
            <a:r>
              <a:rPr lang="pl-PL" altLang="pl-PL" sz="1800" dirty="0"/>
              <a:t> </a:t>
            </a:r>
            <a:r>
              <a:rPr lang="pl-PL" altLang="pl-PL" sz="2000" dirty="0"/>
              <a:t>(bazylia, melisa, koper ogrodowy);</a:t>
            </a:r>
          </a:p>
          <a:p>
            <a:pPr eaLnBrk="1" hangingPunct="1"/>
            <a:r>
              <a:rPr lang="pl-PL" altLang="pl-PL" sz="2400" dirty="0"/>
              <a:t>Przyspieszają trawienie</a:t>
            </a:r>
            <a:r>
              <a:rPr lang="pl-PL" altLang="pl-PL" sz="1800" dirty="0"/>
              <a:t> </a:t>
            </a:r>
            <a:r>
              <a:rPr lang="pl-PL" altLang="pl-PL" sz="2000" dirty="0"/>
              <a:t>(estragon, kozieradka, kolendra, koper włoski);</a:t>
            </a:r>
          </a:p>
          <a:p>
            <a:pPr eaLnBrk="1" hangingPunct="1"/>
            <a:r>
              <a:rPr lang="pl-PL" altLang="pl-PL" sz="2400" dirty="0"/>
              <a:t>Wzmagają apetyt</a:t>
            </a:r>
            <a:r>
              <a:rPr lang="pl-PL" altLang="pl-PL" sz="1800" dirty="0"/>
              <a:t> </a:t>
            </a:r>
            <a:r>
              <a:rPr lang="pl-PL" altLang="pl-PL" sz="2000" dirty="0"/>
              <a:t>(estragon, melisa, tymianek, rozmaryn, </a:t>
            </a:r>
            <a:br>
              <a:rPr lang="pl-PL" altLang="pl-PL" sz="2000" dirty="0"/>
            </a:br>
            <a:r>
              <a:rPr lang="pl-PL" altLang="pl-PL" sz="2000" dirty="0"/>
              <a:t>kminek, kolendra, koperek, koper włoski);</a:t>
            </a:r>
          </a:p>
          <a:p>
            <a:pPr eaLnBrk="1" hangingPunct="1"/>
            <a:r>
              <a:rPr lang="pl-PL" altLang="pl-PL" sz="2400" dirty="0"/>
              <a:t>Zapobiegają wzdęciom</a:t>
            </a:r>
            <a:r>
              <a:rPr lang="pl-PL" altLang="pl-PL" sz="1800" dirty="0"/>
              <a:t> </a:t>
            </a:r>
            <a:r>
              <a:rPr lang="pl-PL" altLang="pl-PL" sz="2000" dirty="0"/>
              <a:t>(jałowiec pospolity, kminek </a:t>
            </a:r>
            <a:br>
              <a:rPr lang="pl-PL" altLang="pl-PL" sz="2000" dirty="0"/>
            </a:br>
            <a:r>
              <a:rPr lang="pl-PL" altLang="pl-PL" sz="2000" dirty="0"/>
              <a:t>zwyczajny, koper włoski);</a:t>
            </a:r>
            <a:endParaRPr lang="pl-PL" altLang="pl-PL" sz="3600" dirty="0"/>
          </a:p>
          <a:p>
            <a:pPr eaLnBrk="1" hangingPunct="1">
              <a:buFontTx/>
              <a:buNone/>
            </a:pPr>
            <a:endParaRPr lang="pl-PL" altLang="pl-PL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90" y="743390"/>
            <a:ext cx="8148020" cy="61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chemeClr val="tx1"/>
                </a:solidFill>
              </a:rPr>
              <a:t>SŁODYCZE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2539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>
                <a:solidFill>
                  <a:schemeClr val="tx1"/>
                </a:solidFill>
              </a:rPr>
              <a:t>Słodycze</a:t>
            </a:r>
          </a:p>
        </p:txBody>
      </p:sp>
      <p:sp>
        <p:nvSpPr>
          <p:cNvPr id="6451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pl-PL" dirty="0"/>
              <a:t>Ograniczaj spożycie cukru, słodyczy, słodkich napojów;</a:t>
            </a:r>
          </a:p>
          <a:p>
            <a:pPr eaLnBrk="1" hangingPunct="1">
              <a:defRPr/>
            </a:pPr>
            <a:r>
              <a:rPr lang="pl-PL" altLang="pl-PL" dirty="0"/>
              <a:t>Cukier nie dostarcza żadnych witamin i składników mineralnych, a jego nadmiar prowadzi do odkładania w organizmie tkanki tłuszczowej!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0" y="743390"/>
            <a:ext cx="8140840" cy="61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chemeClr val="tx1"/>
                </a:solidFill>
              </a:rPr>
              <a:t>10 GODZIN SNU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0022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>
                <a:solidFill>
                  <a:schemeClr val="tx1"/>
                </a:solidFill>
              </a:rPr>
              <a:t>10 godzin snu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Wysypiaj się! </a:t>
            </a:r>
            <a:r>
              <a:rPr lang="pl-PL" dirty="0"/>
              <a:t>Odpowiednia długość i jakość snu ma wpływ na rozwój i funkcjonowanie młodych ludzi. </a:t>
            </a:r>
          </a:p>
          <a:p>
            <a:r>
              <a:rPr lang="pl-PL" dirty="0"/>
              <a:t>Dzieci w wieku 6-12 lat powinny spać minimum 10 godzin na dobę. </a:t>
            </a:r>
          </a:p>
          <a:p>
            <a:r>
              <a:rPr lang="pl-PL" dirty="0"/>
              <a:t>Zbyt krótki sen bardzo negatywnie wpływa na zdrowie fizyczne, zdolności poznawcze (szkoła!) oraz nastrój. </a:t>
            </a:r>
          </a:p>
          <a:p>
            <a:r>
              <a:rPr lang="pl-PL" dirty="0"/>
              <a:t>Zbyt mała ilość snu zwiększa również prawdopodobieństwo wystąpienia </a:t>
            </a:r>
            <a:br>
              <a:rPr lang="pl-PL" dirty="0"/>
            </a:br>
            <a:r>
              <a:rPr lang="pl-PL" dirty="0"/>
              <a:t>nadmiernej masy ciała.</a:t>
            </a:r>
          </a:p>
        </p:txBody>
      </p:sp>
    </p:spTree>
    <p:extLst>
      <p:ext uri="{BB962C8B-B14F-4D97-AF65-F5344CB8AC3E}">
        <p14:creationId xmlns:p14="http://schemas.microsoft.com/office/powerpoint/2010/main" val="3481851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0" y="746081"/>
            <a:ext cx="8140840" cy="61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chemeClr val="tx1"/>
                </a:solidFill>
              </a:rPr>
              <a:t>MYJEMY ZĘBY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67158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>
                <a:solidFill>
                  <a:schemeClr val="tx1"/>
                </a:solidFill>
              </a:rPr>
              <a:t>Myjemy zęby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Regularnie myj zęby!</a:t>
            </a:r>
          </a:p>
          <a:p>
            <a:r>
              <a:rPr lang="pl-PL" dirty="0"/>
              <a:t>Próchnica stanowi dość istotny problem wśród polskich dzieci. </a:t>
            </a:r>
          </a:p>
          <a:p>
            <a:r>
              <a:rPr lang="pl-PL" dirty="0"/>
              <a:t>Prawie 70% siedmiolatków i 85% dwunastolatków ma próchnicę! </a:t>
            </a:r>
          </a:p>
          <a:p>
            <a:r>
              <a:rPr lang="pl-PL" dirty="0"/>
              <a:t>Prawidłowa higiena jamy ustnej ma znaczący </a:t>
            </a:r>
            <a:br>
              <a:rPr lang="pl-PL" dirty="0"/>
            </a:br>
            <a:r>
              <a:rPr lang="pl-PL" dirty="0"/>
              <a:t>wpływ na ogólny stan zdrowia.</a:t>
            </a:r>
          </a:p>
        </p:txBody>
      </p:sp>
    </p:spTree>
    <p:extLst>
      <p:ext uri="{BB962C8B-B14F-4D97-AF65-F5344CB8AC3E}">
        <p14:creationId xmlns:p14="http://schemas.microsoft.com/office/powerpoint/2010/main" val="2267565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0" y="743390"/>
            <a:ext cx="8140840" cy="61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chemeClr val="tx1"/>
                </a:solidFill>
              </a:rPr>
              <a:t>MNIEJ URZĄDZEŃ</a:t>
            </a:r>
            <a:br>
              <a:rPr lang="pl-PL" altLang="pl-PL" dirty="0">
                <a:solidFill>
                  <a:schemeClr val="tx1"/>
                </a:solidFill>
              </a:rPr>
            </a:br>
            <a:r>
              <a:rPr lang="pl-PL" altLang="pl-PL" dirty="0">
                <a:solidFill>
                  <a:schemeClr val="tx1"/>
                </a:solidFill>
              </a:rPr>
              <a:t>ELEKTRONICZNYCH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425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>
                <a:solidFill>
                  <a:schemeClr val="tx1"/>
                </a:solidFill>
              </a:rPr>
              <a:t>Mniej urządzeń elektronicznych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Ogranicz oglądanie telewizji, korzystanie z komputera i innych urządzeń elektronicznych do maksymalnie 2 godzin dziennie.</a:t>
            </a:r>
          </a:p>
          <a:p>
            <a:r>
              <a:rPr lang="pl-PL" dirty="0"/>
              <a:t>W ostatnich latach coraz częściej dzieci i młodzież zamiast ruchu i zabawy na świeżym powietrzu wybierają spędzanie czasu przed telewizorami </a:t>
            </a:r>
            <a:br>
              <a:rPr lang="pl-PL" dirty="0"/>
            </a:br>
            <a:r>
              <a:rPr lang="pl-PL" dirty="0"/>
              <a:t>i komputerami.</a:t>
            </a:r>
          </a:p>
          <a:p>
            <a:r>
              <a:rPr lang="pl-PL" dirty="0"/>
              <a:t>Dodatkowo oglądanie telewizji czy granie </a:t>
            </a:r>
            <a:br>
              <a:rPr lang="pl-PL" dirty="0"/>
            </a:br>
            <a:r>
              <a:rPr lang="pl-PL" dirty="0"/>
              <a:t>na komputerze sprzyja podjadaniu </a:t>
            </a:r>
            <a:br>
              <a:rPr lang="pl-PL" dirty="0"/>
            </a:br>
            <a:r>
              <a:rPr lang="pl-PL" dirty="0"/>
              <a:t>słodyczy czy słonych i tłustych przekąsek. </a:t>
            </a:r>
          </a:p>
        </p:txBody>
      </p:sp>
    </p:spTree>
    <p:extLst>
      <p:ext uri="{BB962C8B-B14F-4D97-AF65-F5344CB8AC3E}">
        <p14:creationId xmlns:p14="http://schemas.microsoft.com/office/powerpoint/2010/main" val="53351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0" y="746081"/>
            <a:ext cx="8140840" cy="61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chemeClr val="tx1"/>
                </a:solidFill>
              </a:rPr>
              <a:t>KONTROLUJEMY WAGĘ</a:t>
            </a:r>
          </a:p>
        </p:txBody>
      </p:sp>
      <p:sp>
        <p:nvSpPr>
          <p:cNvPr id="46084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696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>
                <a:solidFill>
                  <a:schemeClr val="tx1"/>
                </a:solidFill>
              </a:rPr>
              <a:t>Podstawa: aktywność fizyczna</a:t>
            </a:r>
          </a:p>
        </p:txBody>
      </p:sp>
      <p:sp>
        <p:nvSpPr>
          <p:cNvPr id="1536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Ruch korzystnie wpływa na kondycje fizyczną, sprawność umysłową oraz pomaga zachować prawidłową sylwetkę;</a:t>
            </a:r>
          </a:p>
          <a:p>
            <a:pPr eaLnBrk="1" hangingPunct="1"/>
            <a:r>
              <a:rPr lang="pl-PL" altLang="pl-PL"/>
              <a:t>Zalecamy 60 minut ruchu dziennie!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>
                <a:solidFill>
                  <a:schemeClr val="tx1"/>
                </a:solidFill>
              </a:rPr>
              <a:t>Kontrolujemy wagę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Regularnie kontroluj wzrost i masę ciała.</a:t>
            </a:r>
          </a:p>
          <a:p>
            <a:r>
              <a:rPr lang="pl-PL" dirty="0"/>
              <a:t>Pozwala to na wczesne wykrycie i eliminowanie niekorzystnych zmian w rozwoju fizycznym dzieci i młodzieży, zarówno nadmiaru, jak i zbyt niskiej masy ciała! </a:t>
            </a:r>
          </a:p>
          <a:p>
            <a:r>
              <a:rPr lang="pl-PL" dirty="0"/>
              <a:t>Kontrolę powinien zrobić lekarz, pielęgniarka lub dietetyk. </a:t>
            </a:r>
          </a:p>
          <a:p>
            <a:r>
              <a:rPr lang="pl-PL" dirty="0"/>
              <a:t>Wyniki należy interpretować w oparciu </a:t>
            </a:r>
            <a:br>
              <a:rPr lang="pl-PL" dirty="0"/>
            </a:br>
            <a:r>
              <a:rPr lang="pl-PL" dirty="0"/>
              <a:t>o siatki centylowe i tabele norm rozwoju </a:t>
            </a:r>
            <a:br>
              <a:rPr lang="pl-PL" dirty="0"/>
            </a:br>
            <a:r>
              <a:rPr lang="pl-PL" dirty="0"/>
              <a:t>określane dla wieku i płci.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72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Przestrzegaj Piramidy Zdrowego Żywienia, a także...</a:t>
            </a:r>
          </a:p>
        </p:txBody>
      </p:sp>
      <p:sp>
        <p:nvSpPr>
          <p:cNvPr id="686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altLang="pl-PL" sz="3600" b="1" dirty="0"/>
              <a:t>dbaj o różnorodność spożywanych produktów:</a:t>
            </a:r>
          </a:p>
          <a:p>
            <a:pPr eaLnBrk="1" hangingPunct="1">
              <a:defRPr/>
            </a:pPr>
            <a:r>
              <a:rPr lang="pl-PL" altLang="pl-PL" b="1" dirty="0"/>
              <a:t>Jedz codziennie różne produkty z każdej grupy uwzględnionej w piramidzie;</a:t>
            </a:r>
          </a:p>
          <a:p>
            <a:pPr eaLnBrk="1" hangingPunct="1">
              <a:defRPr/>
            </a:pPr>
            <a:r>
              <a:rPr lang="pl-PL" altLang="pl-PL" dirty="0"/>
              <a:t>Każda grupa produktów spożywczych jest źródłem innych cennych dla zdrowia składników odżywczych, np. produkty mleczne dostarczają wapnia i białka, ale nie zawierają witaminy C, którą zawierają m.in. owoce i warzywa.</a:t>
            </a:r>
          </a:p>
          <a:p>
            <a:pPr eaLnBrk="1" hangingPunct="1"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 sz="4400">
                <a:solidFill>
                  <a:schemeClr val="tx1"/>
                </a:solidFill>
              </a:rPr>
              <a:t>A teraz trochę praktyki…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czyli jak wygląda jedna porcja!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1. piętro: warzywa i owoce</a:t>
            </a:r>
          </a:p>
        </p:txBody>
      </p:sp>
      <p:sp>
        <p:nvSpPr>
          <p:cNvPr id="747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1 porcja warzyw to: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1 średniej wielkości warzywo, np. pomidor, ogórek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Filiżanka krojonych surowych warzyw</a:t>
            </a:r>
          </a:p>
          <a:p>
            <a:pPr eaLnBrk="1" hangingPunct="1">
              <a:buFontTx/>
              <a:buNone/>
            </a:pPr>
            <a:endParaRPr lang="pl-PL" altLang="pl-PL" b="1"/>
          </a:p>
        </p:txBody>
      </p:sp>
      <p:pic>
        <p:nvPicPr>
          <p:cNvPr id="74756" name="Picture 8" descr="NFX_45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41888"/>
            <a:ext cx="280828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9" descr="NFX_6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18075"/>
            <a:ext cx="29162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7" descr="NFX_43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41888"/>
            <a:ext cx="2808287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1. piętro: warzywa i owoce</a:t>
            </a:r>
          </a:p>
        </p:txBody>
      </p:sp>
      <p:sp>
        <p:nvSpPr>
          <p:cNvPr id="768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pl-PL" altLang="pl-PL" b="1"/>
              <a:t>1 porcja owoców to: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1 średniej wielkości owoc, np. jabłko, gruszka, mandarynka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½ dużego owocu, np. pomarańcza, grejpfrut, banan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1 szklanka owoców jagodowych, np. malin, porzeczek</a:t>
            </a:r>
          </a:p>
          <a:p>
            <a:pPr marL="0" indent="0"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½ szklanki soku owocowego ze świeżych owoców</a:t>
            </a:r>
          </a:p>
          <a:p>
            <a:pPr marL="0" indent="0" eaLnBrk="1" hangingPunct="1"/>
            <a:endParaRPr lang="pl-PL" altLang="pl-PL"/>
          </a:p>
        </p:txBody>
      </p:sp>
      <p:pic>
        <p:nvPicPr>
          <p:cNvPr id="76804" name="Picture 9" descr="NFX_49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013325"/>
            <a:ext cx="2743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0" descr="NFX_60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013325"/>
            <a:ext cx="13223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8" descr="IMG_42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13325"/>
            <a:ext cx="2743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NFX_44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28146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1" descr="NFX_57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13325"/>
            <a:ext cx="14398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1" descr="NFX_5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157788"/>
            <a:ext cx="266541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2. piętro: produkty zbożowe</a:t>
            </a:r>
          </a:p>
        </p:txBody>
      </p:sp>
      <p:sp>
        <p:nvSpPr>
          <p:cNvPr id="7885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1 porcja produktów zbożowych to: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1 kromka chleba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1 mała bułka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½ dużej bułki (np. Grahamka)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½ szklanki ugotowanego makaronu, ryżu, kaszy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¾ szklanki płatków zbożowych</a:t>
            </a:r>
          </a:p>
          <a:p>
            <a:pPr eaLnBrk="1" hangingPunct="1">
              <a:buFontTx/>
              <a:buNone/>
            </a:pPr>
            <a:endParaRPr lang="pl-PL" altLang="pl-PL"/>
          </a:p>
        </p:txBody>
      </p:sp>
      <p:pic>
        <p:nvPicPr>
          <p:cNvPr id="78853" name="Picture 7" descr="NFX_43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48443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9" descr="NFX_48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157788"/>
            <a:ext cx="122396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12" descr="NFX_53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157788"/>
            <a:ext cx="22669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13" descr="NFX_46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57788"/>
            <a:ext cx="12954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2" descr="NFX_48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/>
          <a:stretch>
            <a:fillRect/>
          </a:stretch>
        </p:blipFill>
        <p:spPr bwMode="auto">
          <a:xfrm>
            <a:off x="0" y="5229225"/>
            <a:ext cx="2087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3. piętro: mleko i produkty mleczne</a:t>
            </a:r>
          </a:p>
        </p:txBody>
      </p:sp>
      <p:sp>
        <p:nvSpPr>
          <p:cNvPr id="8090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1 porcja mleka i produktów mlecznych to: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1 szklanka mleka 2%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1szklanka maślanki, kefiru, jogurtu naturalnego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Mały jogurt owocowy (ok. 150g)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100g sera białego półtłustego (2-3 plastry)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2 plastry sera żółtego (ok. 40g)</a:t>
            </a:r>
          </a:p>
          <a:p>
            <a:pPr eaLnBrk="1" hangingPunct="1">
              <a:buFontTx/>
              <a:buNone/>
            </a:pPr>
            <a:endParaRPr lang="pl-PL" altLang="pl-PL" b="1"/>
          </a:p>
        </p:txBody>
      </p:sp>
      <p:pic>
        <p:nvPicPr>
          <p:cNvPr id="80901" name="Picture 8" descr="NFX_47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29225"/>
            <a:ext cx="24114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10" descr="NFX_48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229225"/>
            <a:ext cx="2374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9" descr="NFX_44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229225"/>
            <a:ext cx="23764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13" descr="NFX_5427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229225"/>
            <a:ext cx="2089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9" descr="NFX_48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00663"/>
            <a:ext cx="237648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8" descr="NFX_44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00663"/>
            <a:ext cx="230346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4. piętro: produkty białkowe</a:t>
            </a:r>
          </a:p>
        </p:txBody>
      </p:sp>
      <p:sp>
        <p:nvSpPr>
          <p:cNvPr id="8294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1 porcja produktów białkowych to: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1 mały filet z kurczaka, indyka, ryb (80-100g)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6 plasterków polędwicy, kiełbasy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4 plastry szynki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1 jajko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 1 łyżka nasion, pestek, orzechów (10-12g)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pl-PL" altLang="pl-PL"/>
          </a:p>
          <a:p>
            <a:pPr eaLnBrk="1" hangingPunct="1">
              <a:buFontTx/>
              <a:buNone/>
            </a:pPr>
            <a:r>
              <a:rPr lang="pl-PL" altLang="pl-PL"/>
              <a:t> </a:t>
            </a:r>
          </a:p>
        </p:txBody>
      </p:sp>
      <p:pic>
        <p:nvPicPr>
          <p:cNvPr id="82950" name="Picture 7" descr="NFX_42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0"/>
            <a:ext cx="23399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10" descr="NFX_53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00663"/>
            <a:ext cx="20177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11" descr="NFX_53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300663"/>
            <a:ext cx="14033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5. piętro: tłuszcze</a:t>
            </a:r>
          </a:p>
        </p:txBody>
      </p:sp>
      <p:sp>
        <p:nvSpPr>
          <p:cNvPr id="849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1 porcja tłuszczu to: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1 płaska łyżeczka masła, margaryny (5g – wystarczy do posmarowania 1 kromki)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/>
              <a:t>1 łyżka oleju (12-15g)</a:t>
            </a:r>
          </a:p>
          <a:p>
            <a:pPr eaLnBrk="1" hangingPunct="1">
              <a:buFontTx/>
              <a:buNone/>
            </a:pPr>
            <a:endParaRPr lang="pl-PL" altLang="pl-PL" b="1"/>
          </a:p>
        </p:txBody>
      </p:sp>
      <p:pic>
        <p:nvPicPr>
          <p:cNvPr id="84996" name="Picture 7" descr="NFX_49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149725"/>
            <a:ext cx="28146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8" descr="NFX_49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49725"/>
            <a:ext cx="28082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Przykładowy rozdział porcji w ciągu dnia</a:t>
            </a:r>
          </a:p>
        </p:txBody>
      </p:sp>
      <p:graphicFrame>
        <p:nvGraphicFramePr>
          <p:cNvPr id="95456" name="Group 224"/>
          <p:cNvGraphicFramePr>
            <a:graphicFrameLocks noGrp="1"/>
          </p:cNvGraphicFramePr>
          <p:nvPr>
            <p:ph idx="1"/>
          </p:nvPr>
        </p:nvGraphicFramePr>
        <p:xfrm>
          <a:off x="457200" y="2852738"/>
          <a:ext cx="8229601" cy="2719388"/>
        </p:xfrm>
        <a:graphic>
          <a:graphicData uri="http://schemas.openxmlformats.org/drawingml/2006/table">
            <a:tbl>
              <a:tblPr/>
              <a:tblGrid>
                <a:gridCol w="42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791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   POSIŁEK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PRODUKTY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ŚNIADANIE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 ŚNIADANIE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OBIAD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PODWIECZOREK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KOLACJA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884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ILOŚĆ PORCJI </a:t>
                      </a:r>
                    </a:p>
                  </a:txBody>
                  <a:tcPr marL="0" marR="0" marT="0" marB="0" vert="eaVert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ZBOŻOWE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9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WARZYWA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OWOCE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MLECZNE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7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BIAŁKOWE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TŁUSZCZ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397" y="738000"/>
            <a:ext cx="8155206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>
                <a:solidFill>
                  <a:schemeClr val="tx1"/>
                </a:solidFill>
              </a:rPr>
              <a:t>1. PIĘTRO:</a:t>
            </a:r>
            <a:br>
              <a:rPr lang="pl-PL" altLang="pl-PL">
                <a:solidFill>
                  <a:schemeClr val="tx1"/>
                </a:solidFill>
              </a:rPr>
            </a:br>
            <a:r>
              <a:rPr lang="pl-PL" altLang="pl-PL">
                <a:solidFill>
                  <a:schemeClr val="tx1"/>
                </a:solidFill>
              </a:rPr>
              <a:t>WARZYWA I OWOCE</a:t>
            </a:r>
          </a:p>
        </p:txBody>
      </p:sp>
      <p:sp>
        <p:nvSpPr>
          <p:cNvPr id="17412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853281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endParaRPr lang="pl-PL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819" y="3258000"/>
            <a:ext cx="479718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Podsumowanie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pl-PL" b="1" dirty="0"/>
              <a:t>Produkty w diecie dzieci, na które należy zwrócić szczególną uwagę:</a:t>
            </a:r>
          </a:p>
          <a:p>
            <a:pPr marL="0" indent="0" eaLnBrk="1" hangingPunct="1">
              <a:buFont typeface="Arial" charset="0"/>
              <a:buChar char="•"/>
              <a:tabLst>
                <a:tab pos="531813" algn="l"/>
              </a:tabLst>
              <a:defRPr/>
            </a:pPr>
            <a:r>
              <a:rPr lang="pl-PL" dirty="0"/>
              <a:t> warzywa: g</a:t>
            </a:r>
            <a:r>
              <a:rPr lang="pl-PL" dirty="0">
                <a:sym typeface="Wingdings" pitchFamily="2" charset="2"/>
              </a:rPr>
              <a:t>łównie surowe</a:t>
            </a:r>
          </a:p>
          <a:p>
            <a:pPr marL="0" indent="0" eaLnBrk="1" hangingPunct="1">
              <a:buFont typeface="Arial" charset="0"/>
              <a:buChar char="•"/>
              <a:tabLst>
                <a:tab pos="531813" algn="l"/>
              </a:tabLst>
              <a:defRPr/>
            </a:pPr>
            <a:r>
              <a:rPr lang="pl-PL" dirty="0">
                <a:sym typeface="Wingdings" pitchFamily="2" charset="2"/>
              </a:rPr>
              <a:t> owoce </a:t>
            </a:r>
          </a:p>
          <a:p>
            <a:pPr marL="820738" lvl="1" eaLnBrk="1" hangingPunct="1">
              <a:buFont typeface="Arial" charset="0"/>
              <a:buChar char="–"/>
              <a:tabLst>
                <a:tab pos="531813" algn="l"/>
              </a:tabLst>
              <a:defRPr/>
            </a:pPr>
            <a:r>
              <a:rPr lang="pl-PL" dirty="0">
                <a:sym typeface="Wingdings" pitchFamily="2" charset="2"/>
              </a:rPr>
              <a:t>przede wszystkim </a:t>
            </a:r>
            <a:br>
              <a:rPr lang="pl-PL" dirty="0">
                <a:sym typeface="Wingdings" pitchFamily="2" charset="2"/>
              </a:rPr>
            </a:br>
            <a:r>
              <a:rPr lang="pl-PL" dirty="0">
                <a:sym typeface="Wingdings" pitchFamily="2" charset="2"/>
              </a:rPr>
              <a:t>sezonowe</a:t>
            </a:r>
          </a:p>
          <a:p>
            <a:pPr marL="820738" lvl="1" eaLnBrk="1" hangingPunct="1">
              <a:buFont typeface="Arial" charset="0"/>
              <a:buChar char="–"/>
              <a:tabLst>
                <a:tab pos="531813" algn="l"/>
              </a:tabLst>
              <a:defRPr/>
            </a:pPr>
            <a:r>
              <a:rPr lang="pl-PL" dirty="0">
                <a:sym typeface="Wingdings" pitchFamily="2" charset="2"/>
              </a:rPr>
              <a:t>surowe</a:t>
            </a:r>
          </a:p>
          <a:p>
            <a:pPr marL="0" indent="0" eaLnBrk="1" hangingPunct="1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  <a:tabLst>
                <a:tab pos="531813" algn="l"/>
              </a:tabLst>
              <a:defRPr/>
            </a:pPr>
            <a:endParaRPr lang="pl-PL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Char char="•"/>
              <a:tabLst>
                <a:tab pos="531813" algn="l"/>
              </a:tabLst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Podsumowanie</a:t>
            </a:r>
          </a:p>
        </p:txBody>
      </p:sp>
      <p:sp>
        <p:nvSpPr>
          <p:cNvPr id="9011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l-PL" altLang="pl-PL" b="1" dirty="0"/>
              <a:t>Produkty w diecie dzieci, na które należy zwrócić szczególną uwagę: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pl-PL" altLang="pl-PL" dirty="0"/>
              <a:t> orzechy, migdały, nasiona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pl-PL" altLang="pl-PL" dirty="0"/>
              <a:t> kefiry i jogurty naturalne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pl-PL" altLang="pl-PL" dirty="0"/>
              <a:t> kasze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/>
              <a:t>jaglana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/>
              <a:t>gryczana,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dirty="0"/>
              <a:t>krakowska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pl-PL" altLang="pl-PL" dirty="0"/>
              <a:t> ryż brązowy</a:t>
            </a:r>
          </a:p>
          <a:p>
            <a:pPr marL="0" indent="0" eaLnBrk="1" hangingPunct="1">
              <a:lnSpc>
                <a:spcPct val="90000"/>
              </a:lnSpc>
            </a:pPr>
            <a:endParaRPr lang="pl-PL" altLang="pl-PL" dirty="0"/>
          </a:p>
          <a:p>
            <a:pPr marL="0" indent="0" eaLnBrk="1" hangingPunct="1">
              <a:lnSpc>
                <a:spcPct val="90000"/>
              </a:lnSpc>
            </a:pPr>
            <a:endParaRPr lang="pl-PL" altLang="pl-PL" u="sng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819" y="3258000"/>
            <a:ext cx="479718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819" y="3258000"/>
            <a:ext cx="479718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84213" y="2276475"/>
            <a:ext cx="8172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  <a:buFont typeface="Wingdings" panose="05000000000000000000" pitchFamily="2" charset="2"/>
              <a:buNone/>
            </a:pPr>
            <a:endParaRPr lang="pl-PL" altLang="pl-PL">
              <a:latin typeface="Tahoma" panose="020B0604030504040204" pitchFamily="34" charset="0"/>
            </a:endParaRPr>
          </a:p>
        </p:txBody>
      </p:sp>
      <p:sp>
        <p:nvSpPr>
          <p:cNvPr id="9216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>
                <a:solidFill>
                  <a:schemeClr val="tx1"/>
                </a:solidFill>
              </a:rPr>
              <a:t>Podsumowanie</a:t>
            </a:r>
          </a:p>
        </p:txBody>
      </p:sp>
      <p:sp>
        <p:nvSpPr>
          <p:cNvPr id="92165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pl-PL" altLang="pl-PL" b="1" dirty="0"/>
              <a:t>Należy również pamiętać o: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dirty="0"/>
              <a:t>codziennym piciu wody;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dirty="0"/>
              <a:t>wysypianiu się (10 godzin);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dirty="0"/>
              <a:t>regularnym myciu zębów;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dirty="0"/>
              <a:t>ograniczeniu urządzeń </a:t>
            </a:r>
            <a:br>
              <a:rPr lang="pl-PL" altLang="pl-PL" dirty="0"/>
            </a:br>
            <a:r>
              <a:rPr lang="pl-PL" altLang="pl-PL" dirty="0"/>
              <a:t>elektronicznych do </a:t>
            </a:r>
            <a:br>
              <a:rPr lang="pl-PL" altLang="pl-PL" dirty="0"/>
            </a:br>
            <a:r>
              <a:rPr lang="pl-PL" altLang="pl-PL" dirty="0"/>
              <a:t>2 godzin dziennie;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dirty="0"/>
              <a:t>kontrolowaniu wagi </a:t>
            </a:r>
            <a:br>
              <a:rPr lang="pl-PL" altLang="pl-PL" dirty="0"/>
            </a:br>
            <a:r>
              <a:rPr lang="pl-PL" altLang="pl-PL" dirty="0"/>
              <a:t>(u lekarza, pielęgniarki </a:t>
            </a:r>
            <a:br>
              <a:rPr lang="pl-PL" altLang="pl-PL" dirty="0"/>
            </a:br>
            <a:r>
              <a:rPr lang="pl-PL" altLang="pl-PL" dirty="0"/>
              <a:t>lub dietetyka)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l-PL" altLang="pl-PL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819" y="3258000"/>
            <a:ext cx="479718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sz="3600" dirty="0">
                <a:solidFill>
                  <a:schemeClr val="tx1"/>
                </a:solidFill>
              </a:rPr>
              <a:t>W codziennej diecie należy unikać:</a:t>
            </a:r>
          </a:p>
        </p:txBody>
      </p:sp>
      <p:sp>
        <p:nvSpPr>
          <p:cNvPr id="94211" name="Rectangle 19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/>
              <a:t>fast-</a:t>
            </a:r>
            <a:r>
              <a:rPr lang="pl-PL" altLang="pl-PL" dirty="0" err="1"/>
              <a:t>foodów</a:t>
            </a:r>
            <a:endParaRPr lang="pl-PL" altLang="pl-PL" dirty="0"/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/>
              <a:t>słodyczy    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/>
              <a:t>konserw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/>
              <a:t>tłuszczów przetworzonych                         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/>
              <a:t>produktów wędzonych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/>
              <a:t>słodkich napojów             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/>
              <a:t>soli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</a:pPr>
            <a:r>
              <a:rPr lang="pl-PL" altLang="pl-PL" dirty="0"/>
              <a:t>białego pieczywa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endParaRPr lang="pl-PL" altLang="pl-PL" dirty="0"/>
          </a:p>
          <a:p>
            <a:pPr eaLnBrk="1" hangingPunct="1">
              <a:lnSpc>
                <a:spcPct val="90000"/>
              </a:lnSpc>
            </a:pPr>
            <a:endParaRPr lang="pl-PL" alt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>
                <a:solidFill>
                  <a:schemeClr val="tx1"/>
                </a:solidFill>
              </a:rPr>
              <a:t>1. piętro: warzywa i owoce</a:t>
            </a:r>
          </a:p>
        </p:txBody>
      </p:sp>
      <p:sp>
        <p:nvSpPr>
          <p:cNvPr id="1946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Należy je jeść jak najczęściej i jak najwięcej, czyli połowę zjadanych pokarmów – co najmniej 400 g </a:t>
            </a:r>
            <a:br>
              <a:rPr lang="pl-PL" altLang="pl-PL" dirty="0"/>
            </a:br>
            <a:r>
              <a:rPr lang="pl-PL" altLang="pl-PL" dirty="0"/>
              <a:t>w 5 porcjach.</a:t>
            </a:r>
          </a:p>
          <a:p>
            <a:pPr eaLnBrk="1" hangingPunct="1"/>
            <a:r>
              <a:rPr lang="pl-PL" altLang="pl-PL" dirty="0"/>
              <a:t>Jedną porcję można zamienić na szklankę soku.</a:t>
            </a:r>
          </a:p>
          <a:p>
            <a:pPr eaLnBrk="1" hangingPunct="1"/>
            <a:r>
              <a:rPr lang="pl-PL" altLang="pl-PL" dirty="0"/>
              <a:t>Warzywa i owoce powinny znaleźć się w każdym posiłku. </a:t>
            </a:r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410" y="5058000"/>
            <a:ext cx="239859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>
                <a:solidFill>
                  <a:schemeClr val="tx1"/>
                </a:solidFill>
              </a:rPr>
              <a:t>1. piętro: warzywa i owoce</a:t>
            </a:r>
          </a:p>
        </p:txBody>
      </p:sp>
      <p:sp>
        <p:nvSpPr>
          <p:cNvPr id="2150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Warzywa i owoce należy jeść w proporcji: 3:1, czyli na 3 porcje warzyw, 1 porcję owoców. </a:t>
            </a:r>
          </a:p>
          <a:p>
            <a:pPr eaLnBrk="1" hangingPunct="1"/>
            <a:r>
              <a:rPr lang="pl-PL" altLang="pl-PL"/>
              <a:t>Należy wybierać różnorodne warzywa, np. zielone (szpinak, brokuły) lub pomarańczowe (marchew, dynia, pomidory);</a:t>
            </a:r>
          </a:p>
          <a:p>
            <a:pPr eaLnBrk="1" hangingPunct="1"/>
            <a:r>
              <a:rPr lang="pl-PL" altLang="pl-PL"/>
              <a:t>Warzywa i owoce powinno się jeść przede wszystkim na surowo.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02" y="765384"/>
            <a:ext cx="816239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ytuł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 dirty="0">
                <a:solidFill>
                  <a:schemeClr val="tx1"/>
                </a:solidFill>
              </a:rPr>
              <a:t>2. PIĘTRO:</a:t>
            </a:r>
            <a:br>
              <a:rPr lang="pl-PL" altLang="pl-PL" dirty="0">
                <a:solidFill>
                  <a:schemeClr val="tx1"/>
                </a:solidFill>
              </a:rPr>
            </a:br>
            <a:r>
              <a:rPr lang="pl-PL" altLang="pl-PL" dirty="0">
                <a:solidFill>
                  <a:schemeClr val="tx1"/>
                </a:solidFill>
              </a:rPr>
              <a:t>PRODUKTY ZBOŻOWE</a:t>
            </a:r>
          </a:p>
        </p:txBody>
      </p:sp>
      <p:sp>
        <p:nvSpPr>
          <p:cNvPr id="23556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295" y="5058000"/>
            <a:ext cx="240070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altLang="pl-PL" dirty="0">
                <a:solidFill>
                  <a:schemeClr val="tx1"/>
                </a:solidFill>
              </a:rPr>
              <a:t>2. piętro: produkty zbożowe</a:t>
            </a:r>
          </a:p>
        </p:txBody>
      </p:sp>
      <p:sp>
        <p:nvSpPr>
          <p:cNvPr id="2560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Produkty zbożowe powinny znaleźć się w większości naszych posiłków. </a:t>
            </a:r>
          </a:p>
          <a:p>
            <a:pPr eaLnBrk="1" hangingPunct="1"/>
            <a:r>
              <a:rPr lang="pl-PL" altLang="pl-PL" dirty="0"/>
              <a:t>Są głównym źródłem energii dla organizmu.</a:t>
            </a:r>
          </a:p>
          <a:p>
            <a:pPr eaLnBrk="1" hangingPunct="1"/>
            <a:r>
              <a:rPr lang="pl-PL" altLang="pl-PL" dirty="0"/>
              <a:t>Zawierają niezbędne składniki mineralne oraz witaminy, a także błonnik pokarmowy regulujący pracę jelit.</a:t>
            </a:r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JWW_bank_scenariuszy">
  <a:themeElements>
    <a:clrScheme name="Niestandardowy 1">
      <a:dk1>
        <a:sysClr val="windowText" lastClr="000000"/>
      </a:dk1>
      <a:lt1>
        <a:sysClr val="window" lastClr="FFFFFF"/>
      </a:lt1>
      <a:dk2>
        <a:srgbClr val="97D5EA"/>
      </a:dk2>
      <a:lt2>
        <a:srgbClr val="D3D943"/>
      </a:lt2>
      <a:accent1>
        <a:srgbClr val="97D5EA"/>
      </a:accent1>
      <a:accent2>
        <a:srgbClr val="FF0000"/>
      </a:accent2>
      <a:accent3>
        <a:srgbClr val="D3D943"/>
      </a:accent3>
      <a:accent4>
        <a:srgbClr val="EA6A9D"/>
      </a:accent4>
      <a:accent5>
        <a:srgbClr val="FFE93F"/>
      </a:accent5>
      <a:accent6>
        <a:srgbClr val="FF9900"/>
      </a:accent6>
      <a:hlink>
        <a:srgbClr val="47A4AB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JWW_bank_scenariuszy" id="{43617181-02BE-4571-A40A-625AE175A0F3}" vid="{017B5344-8B46-4E03-AF26-6DE36BCF3AD2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ZJWW_bank_scenariuszy</Template>
  <TotalTime>8522</TotalTime>
  <Words>1879</Words>
  <Application>Microsoft Office PowerPoint</Application>
  <PresentationFormat>Pokaz na ekranie (4:3)</PresentationFormat>
  <Paragraphs>314</Paragraphs>
  <Slides>53</Slides>
  <Notes>52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Tahoma</vt:lpstr>
      <vt:lpstr>Times New Roman</vt:lpstr>
      <vt:lpstr>Wingdings</vt:lpstr>
      <vt:lpstr>ZJWW_bank_scenariuszy</vt:lpstr>
      <vt:lpstr>Piramida  zdrowego  żywienia  dzieci  i młodzieży  </vt:lpstr>
      <vt:lpstr>Jak czytać piramidę?</vt:lpstr>
      <vt:lpstr>PODSTAWA PIRAMIDY: AKTYWNOŚĆ FIZYCZNA</vt:lpstr>
      <vt:lpstr>Podstawa: aktywność fizyczna</vt:lpstr>
      <vt:lpstr>1. PIĘTRO: WARZYWA I OWOCE</vt:lpstr>
      <vt:lpstr>1. piętro: warzywa i owoce</vt:lpstr>
      <vt:lpstr>1. piętro: warzywa i owoce</vt:lpstr>
      <vt:lpstr>2. PIĘTRO: PRODUKTY ZBOŻOWE</vt:lpstr>
      <vt:lpstr>2. piętro: produkty zbożowe</vt:lpstr>
      <vt:lpstr>2. piętro: produkty zbożowe</vt:lpstr>
      <vt:lpstr>2. piętro: produkty zbożowe</vt:lpstr>
      <vt:lpstr>3. PIĘTRO: MLEKO I PRODUKTY MLECZNE</vt:lpstr>
      <vt:lpstr>3. piętro: mleko i produkty mleczne</vt:lpstr>
      <vt:lpstr>3. piętro: mleko i produkty mleczne</vt:lpstr>
      <vt:lpstr>4. PIĘTRO: PRODUKTY BIAŁKOWE</vt:lpstr>
      <vt:lpstr>4. piętro: produkty białkowe</vt:lpstr>
      <vt:lpstr>4. piętro: produkty białkowe</vt:lpstr>
      <vt:lpstr>5. PIĘTRO: TŁUSZCZE</vt:lpstr>
      <vt:lpstr>5. piętro: tłuszcze</vt:lpstr>
      <vt:lpstr>5. piętro: tłuszcze</vt:lpstr>
      <vt:lpstr>WODA</vt:lpstr>
      <vt:lpstr>Woda</vt:lpstr>
      <vt:lpstr>Woda</vt:lpstr>
      <vt:lpstr>Woda</vt:lpstr>
      <vt:lpstr>Woda</vt:lpstr>
      <vt:lpstr>ZIOŁA zamiast soli</vt:lpstr>
      <vt:lpstr>Zioła zamiast soli</vt:lpstr>
      <vt:lpstr>Zioła zamiast soli</vt:lpstr>
      <vt:lpstr>Zioła zamiast soli</vt:lpstr>
      <vt:lpstr>Zioła zamiast soli</vt:lpstr>
      <vt:lpstr>SŁODYCZE</vt:lpstr>
      <vt:lpstr>Słodycze</vt:lpstr>
      <vt:lpstr>10 GODZIN SNU</vt:lpstr>
      <vt:lpstr>10 godzin snu</vt:lpstr>
      <vt:lpstr>MYJEMY ZĘBY</vt:lpstr>
      <vt:lpstr>Myjemy zęby</vt:lpstr>
      <vt:lpstr>MNIEJ URZĄDZEŃ ELEKTRONICZNYCH</vt:lpstr>
      <vt:lpstr>Mniej urządzeń elektronicznych</vt:lpstr>
      <vt:lpstr>KONTROLUJEMY WAGĘ</vt:lpstr>
      <vt:lpstr>Kontrolujemy wagę</vt:lpstr>
      <vt:lpstr>Przestrzegaj Piramidy Zdrowego Żywienia, a także...</vt:lpstr>
      <vt:lpstr>A teraz trochę praktyki…</vt:lpstr>
      <vt:lpstr>1. piętro: warzywa i owoce</vt:lpstr>
      <vt:lpstr>1. piętro: warzywa i owoce</vt:lpstr>
      <vt:lpstr>2. piętro: produkty zbożowe</vt:lpstr>
      <vt:lpstr>3. piętro: mleko i produkty mleczne</vt:lpstr>
      <vt:lpstr>4. piętro: produkty białkowe</vt:lpstr>
      <vt:lpstr>5. piętro: tłuszcze</vt:lpstr>
      <vt:lpstr>Przykładowy rozdział porcji w ciągu dnia</vt:lpstr>
      <vt:lpstr>Podsumowanie</vt:lpstr>
      <vt:lpstr>Podsumowanie</vt:lpstr>
      <vt:lpstr>Podsumowanie</vt:lpstr>
      <vt:lpstr>W codziennej diecie należy unikać:</vt:lpstr>
    </vt:vector>
  </TitlesOfParts>
  <Company>Inkom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żywności.  Żywność zdrowa i niezdrowa</dc:title>
  <dc:creator>Inkom</dc:creator>
  <cp:lastModifiedBy>Karolina Wons</cp:lastModifiedBy>
  <cp:revision>307</cp:revision>
  <dcterms:created xsi:type="dcterms:W3CDTF">2005-09-10T16:33:03Z</dcterms:created>
  <dcterms:modified xsi:type="dcterms:W3CDTF">2022-01-16T17:48:41Z</dcterms:modified>
</cp:coreProperties>
</file>