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1"/>
  </p:handoutMasterIdLst>
  <p:sldIdLst>
    <p:sldId id="256" r:id="rId2"/>
    <p:sldId id="268" r:id="rId3"/>
    <p:sldId id="257" r:id="rId4"/>
    <p:sldId id="271" r:id="rId5"/>
    <p:sldId id="272" r:id="rId6"/>
    <p:sldId id="273" r:id="rId7"/>
    <p:sldId id="274" r:id="rId8"/>
    <p:sldId id="275" r:id="rId9"/>
    <p:sldId id="276" r:id="rId10"/>
    <p:sldId id="293" r:id="rId11"/>
    <p:sldId id="277" r:id="rId12"/>
    <p:sldId id="279" r:id="rId13"/>
    <p:sldId id="295" r:id="rId14"/>
    <p:sldId id="284" r:id="rId15"/>
    <p:sldId id="280" r:id="rId16"/>
    <p:sldId id="296" r:id="rId17"/>
    <p:sldId id="281" r:id="rId18"/>
    <p:sldId id="294" r:id="rId19"/>
    <p:sldId id="282" r:id="rId20"/>
    <p:sldId id="285" r:id="rId21"/>
    <p:sldId id="287" r:id="rId22"/>
    <p:sldId id="288" r:id="rId23"/>
    <p:sldId id="297" r:id="rId24"/>
    <p:sldId id="270" r:id="rId25"/>
    <p:sldId id="290" r:id="rId26"/>
    <p:sldId id="269" r:id="rId27"/>
    <p:sldId id="286" r:id="rId28"/>
    <p:sldId id="292" r:id="rId29"/>
    <p:sldId id="291" r:id="rId30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3" autoAdjust="0"/>
    <p:restoredTop sz="94660"/>
  </p:normalViewPr>
  <p:slideViewPr>
    <p:cSldViewPr>
      <p:cViewPr>
        <p:scale>
          <a:sx n="60" d="100"/>
          <a:sy n="60" d="100"/>
        </p:scale>
        <p:origin x="-2088" y="-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4E8E7E-F7A1-4AD1-9BDF-1D43728DFBC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FC919CD-3F1F-4342-AAB7-CAF6A299D35A}">
      <dgm:prSet phldrT="[Tekst]" custT="1"/>
      <dgm:spPr/>
      <dgm:t>
        <a:bodyPr/>
        <a:lstStyle/>
        <a:p>
          <a:r>
            <a:rPr lang="pl-PL" sz="14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rPr>
            <a:t>DBAMY O BEZPIECZNE OTOCZENIE UCZNIA </a:t>
          </a:r>
          <a:endParaRPr lang="pl-PL" sz="1400" b="1" dirty="0">
            <a:solidFill>
              <a:srgbClr val="92D050"/>
            </a:solidFill>
            <a:latin typeface="Arial" pitchFamily="34" charset="0"/>
            <a:cs typeface="Arial" pitchFamily="34" charset="0"/>
          </a:endParaRPr>
        </a:p>
      </dgm:t>
    </dgm:pt>
    <dgm:pt modelId="{7F70EB9E-0F4E-4889-B860-E0A22967FECF}" type="parTrans" cxnId="{B232EC4B-25EA-4BD9-B823-126A7D98B8F2}">
      <dgm:prSet/>
      <dgm:spPr/>
      <dgm:t>
        <a:bodyPr/>
        <a:lstStyle/>
        <a:p>
          <a:endParaRPr lang="pl-PL"/>
        </a:p>
      </dgm:t>
    </dgm:pt>
    <dgm:pt modelId="{0C27CA47-6AB5-4E59-98F6-091AF5B119E2}" type="sibTrans" cxnId="{B232EC4B-25EA-4BD9-B823-126A7D98B8F2}">
      <dgm:prSet/>
      <dgm:spPr/>
      <dgm:t>
        <a:bodyPr/>
        <a:lstStyle/>
        <a:p>
          <a:endParaRPr lang="pl-PL"/>
        </a:p>
      </dgm:t>
    </dgm:pt>
    <dgm:pt modelId="{BAE70875-3AD7-48A2-9FFF-9C70AFFB919E}">
      <dgm:prSet phldrT="[Tekst]" custT="1"/>
      <dgm:spPr/>
      <dgm:t>
        <a:bodyPr/>
        <a:lstStyle/>
        <a:p>
          <a:r>
            <a:rPr lang="pl-PL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dbamy </a:t>
          </a:r>
          <a:br>
            <a:rPr lang="pl-PL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pl-PL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 bezpieczny wypoczynek</a:t>
          </a:r>
          <a:endParaRPr lang="pl-PL" sz="105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9648516-3417-452E-BBB2-36BE0E40D1B1}" type="parTrans" cxnId="{499D67F8-410A-459D-B9EC-967428C4DC4C}">
      <dgm:prSet/>
      <dgm:spPr/>
      <dgm:t>
        <a:bodyPr/>
        <a:lstStyle/>
        <a:p>
          <a:endParaRPr lang="pl-PL"/>
        </a:p>
      </dgm:t>
    </dgm:pt>
    <dgm:pt modelId="{232E2535-4915-4CDA-BD71-6D552DFC7455}" type="sibTrans" cxnId="{499D67F8-410A-459D-B9EC-967428C4DC4C}">
      <dgm:prSet/>
      <dgm:spPr/>
      <dgm:t>
        <a:bodyPr/>
        <a:lstStyle/>
        <a:p>
          <a:endParaRPr lang="pl-PL"/>
        </a:p>
      </dgm:t>
    </dgm:pt>
    <dgm:pt modelId="{38BCFB8C-3112-422F-874C-101F7560A6CB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pl-PL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zapewniamy bezpieczną drogę do szkoły</a:t>
          </a:r>
          <a:endParaRPr lang="pl-PL" sz="105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8784D7A-E715-4292-8739-7424D009A9CF}" type="parTrans" cxnId="{854C9ABF-608B-473C-82D9-E81384F703C2}">
      <dgm:prSet/>
      <dgm:spPr/>
      <dgm:t>
        <a:bodyPr/>
        <a:lstStyle/>
        <a:p>
          <a:endParaRPr lang="pl-PL"/>
        </a:p>
      </dgm:t>
    </dgm:pt>
    <dgm:pt modelId="{D488A378-A906-4E05-BE7D-B461AA5CDBED}" type="sibTrans" cxnId="{854C9ABF-608B-473C-82D9-E81384F703C2}">
      <dgm:prSet/>
      <dgm:spPr/>
      <dgm:t>
        <a:bodyPr/>
        <a:lstStyle/>
        <a:p>
          <a:endParaRPr lang="pl-PL"/>
        </a:p>
      </dgm:t>
    </dgm:pt>
    <dgm:pt modelId="{EA661B75-232F-4581-8286-CC2353C62383}">
      <dgm:prSet phldrT="[Tekst]" custT="1"/>
      <dgm:spPr/>
      <dgm:t>
        <a:bodyPr/>
        <a:lstStyle/>
        <a:p>
          <a:r>
            <a:rPr lang="pl-PL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udzielamy pierwszej pomocy</a:t>
          </a:r>
          <a:endParaRPr lang="pl-PL" sz="105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48D4BC9-2261-40C1-A85A-6D701F50C5A8}" type="parTrans" cxnId="{06FF61F6-8563-4360-8727-E69AE29AEDE4}">
      <dgm:prSet/>
      <dgm:spPr/>
      <dgm:t>
        <a:bodyPr/>
        <a:lstStyle/>
        <a:p>
          <a:endParaRPr lang="pl-PL"/>
        </a:p>
      </dgm:t>
    </dgm:pt>
    <dgm:pt modelId="{507A7219-C60A-4ED5-B04F-327B645A35F7}" type="sibTrans" cxnId="{06FF61F6-8563-4360-8727-E69AE29AEDE4}">
      <dgm:prSet/>
      <dgm:spPr/>
      <dgm:t>
        <a:bodyPr/>
        <a:lstStyle/>
        <a:p>
          <a:endParaRPr lang="pl-PL"/>
        </a:p>
      </dgm:t>
    </dgm:pt>
    <dgm:pt modelId="{75C20DB8-A429-49DF-AE5F-D379EDFD54D2}">
      <dgm:prSet phldrT="[Tekst]" custT="1"/>
      <dgm:spPr/>
      <dgm:t>
        <a:bodyPr/>
        <a:lstStyle/>
        <a:p>
          <a:r>
            <a:rPr lang="pl-PL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reagujemy</a:t>
          </a:r>
          <a:br>
            <a:rPr lang="pl-PL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pl-PL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w sytuacjach  nadzwyczajnych</a:t>
          </a:r>
          <a:endParaRPr lang="pl-PL" sz="105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3492D5A-64E7-4CE0-B493-E81FE2C86D09}" type="parTrans" cxnId="{54CB54FF-1B01-4B4F-B9D6-B0A44AF0472B}">
      <dgm:prSet/>
      <dgm:spPr/>
      <dgm:t>
        <a:bodyPr/>
        <a:lstStyle/>
        <a:p>
          <a:endParaRPr lang="pl-PL"/>
        </a:p>
      </dgm:t>
    </dgm:pt>
    <dgm:pt modelId="{07283B51-35B6-418D-B74A-F20D208EC877}" type="sibTrans" cxnId="{54CB54FF-1B01-4B4F-B9D6-B0A44AF0472B}">
      <dgm:prSet/>
      <dgm:spPr/>
      <dgm:t>
        <a:bodyPr/>
        <a:lstStyle/>
        <a:p>
          <a:endParaRPr lang="pl-PL"/>
        </a:p>
      </dgm:t>
    </dgm:pt>
    <dgm:pt modelId="{2A588291-D445-4707-A5C8-06EDA8C9C3E5}" type="pres">
      <dgm:prSet presAssocID="{B44E8E7E-F7A1-4AD1-9BDF-1D43728DFBC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78B441B-9563-4178-8593-A992403D0B29}" type="pres">
      <dgm:prSet presAssocID="{0FC919CD-3F1F-4342-AAB7-CAF6A299D35A}" presName="centerShape" presStyleLbl="node0" presStyleIdx="0" presStyleCnt="1" custScaleX="122609"/>
      <dgm:spPr/>
      <dgm:t>
        <a:bodyPr/>
        <a:lstStyle/>
        <a:p>
          <a:endParaRPr lang="pl-PL"/>
        </a:p>
      </dgm:t>
    </dgm:pt>
    <dgm:pt modelId="{AEDEF9A8-5016-4786-A73A-7570BBE38A39}" type="pres">
      <dgm:prSet presAssocID="{BAE70875-3AD7-48A2-9FFF-9C70AFFB919E}" presName="node" presStyleLbl="node1" presStyleIdx="0" presStyleCnt="4" custScaleX="1446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A488A9F-7D36-458C-9E17-2D5D7C21B4F7}" type="pres">
      <dgm:prSet presAssocID="{BAE70875-3AD7-48A2-9FFF-9C70AFFB919E}" presName="dummy" presStyleCnt="0"/>
      <dgm:spPr/>
    </dgm:pt>
    <dgm:pt modelId="{320E0B63-3927-4992-9734-ABBD958535E1}" type="pres">
      <dgm:prSet presAssocID="{232E2535-4915-4CDA-BD71-6D552DFC7455}" presName="sibTrans" presStyleLbl="sibTrans2D1" presStyleIdx="0" presStyleCnt="4"/>
      <dgm:spPr/>
      <dgm:t>
        <a:bodyPr/>
        <a:lstStyle/>
        <a:p>
          <a:endParaRPr lang="pl-PL"/>
        </a:p>
      </dgm:t>
    </dgm:pt>
    <dgm:pt modelId="{391C2F33-1896-45A2-B8DE-77A843B9C2A2}" type="pres">
      <dgm:prSet presAssocID="{38BCFB8C-3112-422F-874C-101F7560A6CB}" presName="node" presStyleLbl="node1" presStyleIdx="1" presStyleCnt="4" custScaleX="1425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3D3B54-E81D-4BD5-AD77-48CD4A8CF761}" type="pres">
      <dgm:prSet presAssocID="{38BCFB8C-3112-422F-874C-101F7560A6CB}" presName="dummy" presStyleCnt="0"/>
      <dgm:spPr/>
    </dgm:pt>
    <dgm:pt modelId="{66C91240-F091-4C3A-BEE1-CCD9A56BB80B}" type="pres">
      <dgm:prSet presAssocID="{D488A378-A906-4E05-BE7D-B461AA5CDBED}" presName="sibTrans" presStyleLbl="sibTrans2D1" presStyleIdx="1" presStyleCnt="4"/>
      <dgm:spPr/>
      <dgm:t>
        <a:bodyPr/>
        <a:lstStyle/>
        <a:p>
          <a:endParaRPr lang="pl-PL"/>
        </a:p>
      </dgm:t>
    </dgm:pt>
    <dgm:pt modelId="{CA572760-FD2F-4EB5-B885-05760F1A194C}" type="pres">
      <dgm:prSet presAssocID="{EA661B75-232F-4581-8286-CC2353C62383}" presName="node" presStyleLbl="node1" presStyleIdx="2" presStyleCnt="4" custScaleX="13758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18D6A66-A3C8-488E-99A3-76BD67F33FEC}" type="pres">
      <dgm:prSet presAssocID="{EA661B75-232F-4581-8286-CC2353C62383}" presName="dummy" presStyleCnt="0"/>
      <dgm:spPr/>
    </dgm:pt>
    <dgm:pt modelId="{920D3BD7-FC98-4055-B8FD-58E12FCCDC6D}" type="pres">
      <dgm:prSet presAssocID="{507A7219-C60A-4ED5-B04F-327B645A35F7}" presName="sibTrans" presStyleLbl="sibTrans2D1" presStyleIdx="2" presStyleCnt="4" custLinFactNeighborX="-285" custLinFactNeighborY="-285"/>
      <dgm:spPr/>
      <dgm:t>
        <a:bodyPr/>
        <a:lstStyle/>
        <a:p>
          <a:endParaRPr lang="pl-PL"/>
        </a:p>
      </dgm:t>
    </dgm:pt>
    <dgm:pt modelId="{8E9E9A78-CD8B-4416-9053-6EC2691D402E}" type="pres">
      <dgm:prSet presAssocID="{75C20DB8-A429-49DF-AE5F-D379EDFD54D2}" presName="node" presStyleLbl="node1" presStyleIdx="3" presStyleCnt="4" custScaleX="158809" custRadScaleRad="115426" custRadScaleInc="-5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8C26FC-10AE-4CAE-836D-1643F7897BEF}" type="pres">
      <dgm:prSet presAssocID="{75C20DB8-A429-49DF-AE5F-D379EDFD54D2}" presName="dummy" presStyleCnt="0"/>
      <dgm:spPr/>
    </dgm:pt>
    <dgm:pt modelId="{9E27FAB6-B2E5-45C0-AAB9-07D4446D613B}" type="pres">
      <dgm:prSet presAssocID="{07283B51-35B6-418D-B74A-F20D208EC877}" presName="sibTrans" presStyleLbl="sibTrans2D1" presStyleIdx="3" presStyleCnt="4"/>
      <dgm:spPr/>
      <dgm:t>
        <a:bodyPr/>
        <a:lstStyle/>
        <a:p>
          <a:endParaRPr lang="pl-PL"/>
        </a:p>
      </dgm:t>
    </dgm:pt>
  </dgm:ptLst>
  <dgm:cxnLst>
    <dgm:cxn modelId="{092F4EC6-A0D3-4132-83BA-1AE9FD2F5A9F}" type="presOf" srcId="{D488A378-A906-4E05-BE7D-B461AA5CDBED}" destId="{66C91240-F091-4C3A-BEE1-CCD9A56BB80B}" srcOrd="0" destOrd="0" presId="urn:microsoft.com/office/officeart/2005/8/layout/radial6"/>
    <dgm:cxn modelId="{ED2DBA18-A388-4247-A534-A6C520397866}" type="presOf" srcId="{0FC919CD-3F1F-4342-AAB7-CAF6A299D35A}" destId="{678B441B-9563-4178-8593-A992403D0B29}" srcOrd="0" destOrd="0" presId="urn:microsoft.com/office/officeart/2005/8/layout/radial6"/>
    <dgm:cxn modelId="{199B5E14-D85B-4C0E-BBAA-E1577B5329E2}" type="presOf" srcId="{07283B51-35B6-418D-B74A-F20D208EC877}" destId="{9E27FAB6-B2E5-45C0-AAB9-07D4446D613B}" srcOrd="0" destOrd="0" presId="urn:microsoft.com/office/officeart/2005/8/layout/radial6"/>
    <dgm:cxn modelId="{E3E6798A-B6C0-41F9-AFD8-0F5201DFB765}" type="presOf" srcId="{EA661B75-232F-4581-8286-CC2353C62383}" destId="{CA572760-FD2F-4EB5-B885-05760F1A194C}" srcOrd="0" destOrd="0" presId="urn:microsoft.com/office/officeart/2005/8/layout/radial6"/>
    <dgm:cxn modelId="{854C9ABF-608B-473C-82D9-E81384F703C2}" srcId="{0FC919CD-3F1F-4342-AAB7-CAF6A299D35A}" destId="{38BCFB8C-3112-422F-874C-101F7560A6CB}" srcOrd="1" destOrd="0" parTransId="{B8784D7A-E715-4292-8739-7424D009A9CF}" sibTransId="{D488A378-A906-4E05-BE7D-B461AA5CDBED}"/>
    <dgm:cxn modelId="{3CFA89A2-75F9-4DC5-9CC8-DBC37711BFBA}" type="presOf" srcId="{38BCFB8C-3112-422F-874C-101F7560A6CB}" destId="{391C2F33-1896-45A2-B8DE-77A843B9C2A2}" srcOrd="0" destOrd="0" presId="urn:microsoft.com/office/officeart/2005/8/layout/radial6"/>
    <dgm:cxn modelId="{925EDAFB-AC30-47BE-9CA6-8702C6ED1F2D}" type="presOf" srcId="{75C20DB8-A429-49DF-AE5F-D379EDFD54D2}" destId="{8E9E9A78-CD8B-4416-9053-6EC2691D402E}" srcOrd="0" destOrd="0" presId="urn:microsoft.com/office/officeart/2005/8/layout/radial6"/>
    <dgm:cxn modelId="{499D67F8-410A-459D-B9EC-967428C4DC4C}" srcId="{0FC919CD-3F1F-4342-AAB7-CAF6A299D35A}" destId="{BAE70875-3AD7-48A2-9FFF-9C70AFFB919E}" srcOrd="0" destOrd="0" parTransId="{39648516-3417-452E-BBB2-36BE0E40D1B1}" sibTransId="{232E2535-4915-4CDA-BD71-6D552DFC7455}"/>
    <dgm:cxn modelId="{54CB54FF-1B01-4B4F-B9D6-B0A44AF0472B}" srcId="{0FC919CD-3F1F-4342-AAB7-CAF6A299D35A}" destId="{75C20DB8-A429-49DF-AE5F-D379EDFD54D2}" srcOrd="3" destOrd="0" parTransId="{83492D5A-64E7-4CE0-B493-E81FE2C86D09}" sibTransId="{07283B51-35B6-418D-B74A-F20D208EC877}"/>
    <dgm:cxn modelId="{E1095581-7238-4422-9691-C3EBFA3D99F9}" type="presOf" srcId="{B44E8E7E-F7A1-4AD1-9BDF-1D43728DFBCC}" destId="{2A588291-D445-4707-A5C8-06EDA8C9C3E5}" srcOrd="0" destOrd="0" presId="urn:microsoft.com/office/officeart/2005/8/layout/radial6"/>
    <dgm:cxn modelId="{4D5D5F96-CA57-4D3B-AAF6-68101C953FE4}" type="presOf" srcId="{232E2535-4915-4CDA-BD71-6D552DFC7455}" destId="{320E0B63-3927-4992-9734-ABBD958535E1}" srcOrd="0" destOrd="0" presId="urn:microsoft.com/office/officeart/2005/8/layout/radial6"/>
    <dgm:cxn modelId="{38403CFC-9D63-4BA9-BF50-CD6C738D2E94}" type="presOf" srcId="{507A7219-C60A-4ED5-B04F-327B645A35F7}" destId="{920D3BD7-FC98-4055-B8FD-58E12FCCDC6D}" srcOrd="0" destOrd="0" presId="urn:microsoft.com/office/officeart/2005/8/layout/radial6"/>
    <dgm:cxn modelId="{B232EC4B-25EA-4BD9-B823-126A7D98B8F2}" srcId="{B44E8E7E-F7A1-4AD1-9BDF-1D43728DFBCC}" destId="{0FC919CD-3F1F-4342-AAB7-CAF6A299D35A}" srcOrd="0" destOrd="0" parTransId="{7F70EB9E-0F4E-4889-B860-E0A22967FECF}" sibTransId="{0C27CA47-6AB5-4E59-98F6-091AF5B119E2}"/>
    <dgm:cxn modelId="{0C38B93D-4051-478A-821C-AEF055B21E2A}" type="presOf" srcId="{BAE70875-3AD7-48A2-9FFF-9C70AFFB919E}" destId="{AEDEF9A8-5016-4786-A73A-7570BBE38A39}" srcOrd="0" destOrd="0" presId="urn:microsoft.com/office/officeart/2005/8/layout/radial6"/>
    <dgm:cxn modelId="{06FF61F6-8563-4360-8727-E69AE29AEDE4}" srcId="{0FC919CD-3F1F-4342-AAB7-CAF6A299D35A}" destId="{EA661B75-232F-4581-8286-CC2353C62383}" srcOrd="2" destOrd="0" parTransId="{648D4BC9-2261-40C1-A85A-6D701F50C5A8}" sibTransId="{507A7219-C60A-4ED5-B04F-327B645A35F7}"/>
    <dgm:cxn modelId="{47D9CD34-AEFB-46EF-B9F3-2115BF27B9A5}" type="presParOf" srcId="{2A588291-D445-4707-A5C8-06EDA8C9C3E5}" destId="{678B441B-9563-4178-8593-A992403D0B29}" srcOrd="0" destOrd="0" presId="urn:microsoft.com/office/officeart/2005/8/layout/radial6"/>
    <dgm:cxn modelId="{891F7543-42CE-4008-AD3C-1D97C61878C5}" type="presParOf" srcId="{2A588291-D445-4707-A5C8-06EDA8C9C3E5}" destId="{AEDEF9A8-5016-4786-A73A-7570BBE38A39}" srcOrd="1" destOrd="0" presId="urn:microsoft.com/office/officeart/2005/8/layout/radial6"/>
    <dgm:cxn modelId="{4D4F7F05-F617-4296-BF22-14CD94D78F80}" type="presParOf" srcId="{2A588291-D445-4707-A5C8-06EDA8C9C3E5}" destId="{BA488A9F-7D36-458C-9E17-2D5D7C21B4F7}" srcOrd="2" destOrd="0" presId="urn:microsoft.com/office/officeart/2005/8/layout/radial6"/>
    <dgm:cxn modelId="{A33B59AF-A83D-42F0-8D23-5D2EEE2CC4AB}" type="presParOf" srcId="{2A588291-D445-4707-A5C8-06EDA8C9C3E5}" destId="{320E0B63-3927-4992-9734-ABBD958535E1}" srcOrd="3" destOrd="0" presId="urn:microsoft.com/office/officeart/2005/8/layout/radial6"/>
    <dgm:cxn modelId="{6FFB978D-D26A-46EF-B195-947B56B19055}" type="presParOf" srcId="{2A588291-D445-4707-A5C8-06EDA8C9C3E5}" destId="{391C2F33-1896-45A2-B8DE-77A843B9C2A2}" srcOrd="4" destOrd="0" presId="urn:microsoft.com/office/officeart/2005/8/layout/radial6"/>
    <dgm:cxn modelId="{86C44F29-4E66-4D65-898F-886683D3FFE0}" type="presParOf" srcId="{2A588291-D445-4707-A5C8-06EDA8C9C3E5}" destId="{3C3D3B54-E81D-4BD5-AD77-48CD4A8CF761}" srcOrd="5" destOrd="0" presId="urn:microsoft.com/office/officeart/2005/8/layout/radial6"/>
    <dgm:cxn modelId="{599E481D-7A23-4561-8CC9-26A9F7D28DA2}" type="presParOf" srcId="{2A588291-D445-4707-A5C8-06EDA8C9C3E5}" destId="{66C91240-F091-4C3A-BEE1-CCD9A56BB80B}" srcOrd="6" destOrd="0" presId="urn:microsoft.com/office/officeart/2005/8/layout/radial6"/>
    <dgm:cxn modelId="{1C78DA0C-F77F-48AB-B4F1-4DE4F6357165}" type="presParOf" srcId="{2A588291-D445-4707-A5C8-06EDA8C9C3E5}" destId="{CA572760-FD2F-4EB5-B885-05760F1A194C}" srcOrd="7" destOrd="0" presId="urn:microsoft.com/office/officeart/2005/8/layout/radial6"/>
    <dgm:cxn modelId="{4949E20D-09EB-43F6-84FA-34502F89396C}" type="presParOf" srcId="{2A588291-D445-4707-A5C8-06EDA8C9C3E5}" destId="{118D6A66-A3C8-488E-99A3-76BD67F33FEC}" srcOrd="8" destOrd="0" presId="urn:microsoft.com/office/officeart/2005/8/layout/radial6"/>
    <dgm:cxn modelId="{0BED2422-2C69-41A9-97A5-C2F0751DE5AA}" type="presParOf" srcId="{2A588291-D445-4707-A5C8-06EDA8C9C3E5}" destId="{920D3BD7-FC98-4055-B8FD-58E12FCCDC6D}" srcOrd="9" destOrd="0" presId="urn:microsoft.com/office/officeart/2005/8/layout/radial6"/>
    <dgm:cxn modelId="{55554B9F-4D43-480F-906C-01A344B09D74}" type="presParOf" srcId="{2A588291-D445-4707-A5C8-06EDA8C9C3E5}" destId="{8E9E9A78-CD8B-4416-9053-6EC2691D402E}" srcOrd="10" destOrd="0" presId="urn:microsoft.com/office/officeart/2005/8/layout/radial6"/>
    <dgm:cxn modelId="{8ECF4CFB-7D1C-4BE4-9A30-BF5955BF6D73}" type="presParOf" srcId="{2A588291-D445-4707-A5C8-06EDA8C9C3E5}" destId="{FA8C26FC-10AE-4CAE-836D-1643F7897BEF}" srcOrd="11" destOrd="0" presId="urn:microsoft.com/office/officeart/2005/8/layout/radial6"/>
    <dgm:cxn modelId="{3D9F385E-970B-4860-AB00-0E652380B5FA}" type="presParOf" srcId="{2A588291-D445-4707-A5C8-06EDA8C9C3E5}" destId="{9E27FAB6-B2E5-45C0-AAB9-07D4446D613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A0A32A-7A32-48E8-BF42-4DDA69F4C23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D6CA9EC-59DE-43DC-A8B9-9599C3956761}">
      <dgm:prSet phldrT="[Tekst]" custT="1"/>
      <dgm:spPr/>
      <dgm:t>
        <a:bodyPr/>
        <a:lstStyle/>
        <a:p>
          <a:r>
            <a:rPr lang="pl-PL" sz="1400" b="1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rPr>
            <a:t>DBAMY O BEZPIECZNEZACHOWANIA UCZNIA</a:t>
          </a:r>
          <a:endParaRPr lang="pl-PL" sz="1400" b="1" dirty="0">
            <a:solidFill>
              <a:srgbClr val="92D050"/>
            </a:solidFill>
            <a:latin typeface="Arial" pitchFamily="34" charset="0"/>
            <a:cs typeface="Arial" pitchFamily="34" charset="0"/>
          </a:endParaRPr>
        </a:p>
      </dgm:t>
    </dgm:pt>
    <dgm:pt modelId="{02D26A03-6194-48F0-9AFA-9FF97B19DC1C}" type="parTrans" cxnId="{D3DA797D-3FF4-404C-97F4-B3878EAC1E61}">
      <dgm:prSet/>
      <dgm:spPr/>
      <dgm:t>
        <a:bodyPr/>
        <a:lstStyle/>
        <a:p>
          <a:endParaRPr lang="pl-PL"/>
        </a:p>
      </dgm:t>
    </dgm:pt>
    <dgm:pt modelId="{2C454775-473E-4D35-9001-804AE97FC52C}" type="sibTrans" cxnId="{D3DA797D-3FF4-404C-97F4-B3878EAC1E61}">
      <dgm:prSet/>
      <dgm:spPr/>
      <dgm:t>
        <a:bodyPr/>
        <a:lstStyle/>
        <a:p>
          <a:endParaRPr lang="pl-PL"/>
        </a:p>
      </dgm:t>
    </dgm:pt>
    <dgm:pt modelId="{5F8C84A8-F338-4FF6-BF62-7594BCD7D5AB}">
      <dgm:prSet phldrT="[Tekst]" custT="1"/>
      <dgm:spPr/>
      <dgm:t>
        <a:bodyPr/>
        <a:lstStyle/>
        <a:p>
          <a:r>
            <a:rPr lang="pl-PL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przeciwdziałamy wykluczeniu</a:t>
          </a:r>
          <a:endParaRPr lang="pl-PL" sz="105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0318951-7485-4333-B1EF-A31985E7ADCA}" type="parTrans" cxnId="{2E4953DC-62AE-4E1B-A740-D9BA02015108}">
      <dgm:prSet/>
      <dgm:spPr/>
      <dgm:t>
        <a:bodyPr/>
        <a:lstStyle/>
        <a:p>
          <a:endParaRPr lang="pl-PL"/>
        </a:p>
      </dgm:t>
    </dgm:pt>
    <dgm:pt modelId="{87F404AC-3017-46ED-9364-7545FB67E679}" type="sibTrans" cxnId="{2E4953DC-62AE-4E1B-A740-D9BA02015108}">
      <dgm:prSet/>
      <dgm:spPr/>
      <dgm:t>
        <a:bodyPr/>
        <a:lstStyle/>
        <a:p>
          <a:endParaRPr lang="pl-PL"/>
        </a:p>
      </dgm:t>
    </dgm:pt>
    <dgm:pt modelId="{E23D543E-3E48-4307-9DF2-73FC823AA031}">
      <dgm:prSet phldrT="[Tekst]" custT="1"/>
      <dgm:spPr/>
      <dgm:t>
        <a:bodyPr/>
        <a:lstStyle/>
        <a:p>
          <a:r>
            <a:rPr lang="pl-PL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przeciwdziałamy uzależnieniu</a:t>
          </a:r>
          <a:endParaRPr lang="pl-PL" sz="105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CA30A7A-08E1-43EB-A7A9-35A98288A13D}" type="parTrans" cxnId="{04BE5651-2D25-4CF4-B536-B5081A2F3D0E}">
      <dgm:prSet/>
      <dgm:spPr/>
      <dgm:t>
        <a:bodyPr/>
        <a:lstStyle/>
        <a:p>
          <a:endParaRPr lang="pl-PL"/>
        </a:p>
      </dgm:t>
    </dgm:pt>
    <dgm:pt modelId="{D8451E88-040D-41F7-9C0C-E8A77DD2DA63}" type="sibTrans" cxnId="{04BE5651-2D25-4CF4-B536-B5081A2F3D0E}">
      <dgm:prSet/>
      <dgm:spPr/>
      <dgm:t>
        <a:bodyPr/>
        <a:lstStyle/>
        <a:p>
          <a:endParaRPr lang="pl-PL"/>
        </a:p>
      </dgm:t>
    </dgm:pt>
    <dgm:pt modelId="{799891F3-DA6B-4B0C-B92F-8E815B70AF67}">
      <dgm:prSet phldrT="[Tekst]" custT="1"/>
      <dgm:spPr/>
      <dgm:t>
        <a:bodyPr/>
        <a:lstStyle/>
        <a:p>
          <a:r>
            <a:rPr lang="pl-PL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dbamy o klimat szkoły</a:t>
          </a:r>
          <a:endParaRPr lang="pl-PL" sz="105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5C1488EF-F791-43C1-8E9F-B3D05DE06C9D}" type="parTrans" cxnId="{500B45A2-EDC3-4107-8F95-565F3F4C1FA4}">
      <dgm:prSet/>
      <dgm:spPr/>
      <dgm:t>
        <a:bodyPr/>
        <a:lstStyle/>
        <a:p>
          <a:endParaRPr lang="pl-PL"/>
        </a:p>
      </dgm:t>
    </dgm:pt>
    <dgm:pt modelId="{306F7117-2AD9-4C3A-A9CD-05D42FEE6A76}" type="sibTrans" cxnId="{500B45A2-EDC3-4107-8F95-565F3F4C1FA4}">
      <dgm:prSet/>
      <dgm:spPr/>
      <dgm:t>
        <a:bodyPr/>
        <a:lstStyle/>
        <a:p>
          <a:endParaRPr lang="pl-PL"/>
        </a:p>
      </dgm:t>
    </dgm:pt>
    <dgm:pt modelId="{87987774-CED7-40FA-8622-8F9D2F3C8DAF}">
      <dgm:prSet phldrT="[Tekst]" custT="1"/>
      <dgm:spPr/>
      <dgm:t>
        <a:bodyPr/>
        <a:lstStyle/>
        <a:p>
          <a:r>
            <a:rPr lang="pl-PL" sz="105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promujemy zdrowy styl życia</a:t>
          </a:r>
          <a:endParaRPr lang="pl-PL" sz="105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08D9BC5-F1D0-4A88-8CFE-466BE1804FB1}" type="parTrans" cxnId="{6C13FBD1-0B74-4806-9612-876583337CC8}">
      <dgm:prSet/>
      <dgm:spPr/>
      <dgm:t>
        <a:bodyPr/>
        <a:lstStyle/>
        <a:p>
          <a:endParaRPr lang="pl-PL"/>
        </a:p>
      </dgm:t>
    </dgm:pt>
    <dgm:pt modelId="{7F8A03B9-D22C-427B-890A-B729D67A001A}" type="sibTrans" cxnId="{6C13FBD1-0B74-4806-9612-876583337CC8}">
      <dgm:prSet/>
      <dgm:spPr/>
      <dgm:t>
        <a:bodyPr/>
        <a:lstStyle/>
        <a:p>
          <a:endParaRPr lang="pl-PL"/>
        </a:p>
      </dgm:t>
    </dgm:pt>
    <dgm:pt modelId="{57A998C4-D3EB-4840-ACA2-8C654CEE057F}" type="pres">
      <dgm:prSet presAssocID="{67A0A32A-7A32-48E8-BF42-4DDA69F4C23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9C420C9-3A3B-467C-A48B-0965E3926B25}" type="pres">
      <dgm:prSet presAssocID="{3D6CA9EC-59DE-43DC-A8B9-9599C3956761}" presName="centerShape" presStyleLbl="node0" presStyleIdx="0" presStyleCnt="1" custScaleX="119157" custLinFactNeighborX="-1258" custLinFactNeighborY="-132"/>
      <dgm:spPr/>
      <dgm:t>
        <a:bodyPr/>
        <a:lstStyle/>
        <a:p>
          <a:endParaRPr lang="pl-PL"/>
        </a:p>
      </dgm:t>
    </dgm:pt>
    <dgm:pt modelId="{56267688-DF36-44DD-AE29-5E22182323B0}" type="pres">
      <dgm:prSet presAssocID="{5F8C84A8-F338-4FF6-BF62-7594BCD7D5AB}" presName="node" presStyleLbl="node1" presStyleIdx="0" presStyleCnt="4" custScaleX="1664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2FCBAF-492C-4A46-A9B5-842D5A1F1370}" type="pres">
      <dgm:prSet presAssocID="{5F8C84A8-F338-4FF6-BF62-7594BCD7D5AB}" presName="dummy" presStyleCnt="0"/>
      <dgm:spPr/>
    </dgm:pt>
    <dgm:pt modelId="{8568B9F8-F514-4639-87B1-8DC0B2A017DC}" type="pres">
      <dgm:prSet presAssocID="{87F404AC-3017-46ED-9364-7545FB67E679}" presName="sibTrans" presStyleLbl="sibTrans2D1" presStyleIdx="0" presStyleCnt="4"/>
      <dgm:spPr/>
      <dgm:t>
        <a:bodyPr/>
        <a:lstStyle/>
        <a:p>
          <a:endParaRPr lang="pl-PL"/>
        </a:p>
      </dgm:t>
    </dgm:pt>
    <dgm:pt modelId="{CA5191FA-31B2-4206-BC61-092EFE3FDB15}" type="pres">
      <dgm:prSet presAssocID="{E23D543E-3E48-4307-9DF2-73FC823AA031}" presName="node" presStyleLbl="node1" presStyleIdx="1" presStyleCnt="4" custScaleX="1496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1F8329-473D-4AE2-BABB-0A3162601735}" type="pres">
      <dgm:prSet presAssocID="{E23D543E-3E48-4307-9DF2-73FC823AA031}" presName="dummy" presStyleCnt="0"/>
      <dgm:spPr/>
    </dgm:pt>
    <dgm:pt modelId="{014BE878-D09A-45C7-8C84-7CA8443EEC14}" type="pres">
      <dgm:prSet presAssocID="{D8451E88-040D-41F7-9C0C-E8A77DD2DA63}" presName="sibTrans" presStyleLbl="sibTrans2D1" presStyleIdx="1" presStyleCnt="4"/>
      <dgm:spPr/>
      <dgm:t>
        <a:bodyPr/>
        <a:lstStyle/>
        <a:p>
          <a:endParaRPr lang="pl-PL"/>
        </a:p>
      </dgm:t>
    </dgm:pt>
    <dgm:pt modelId="{58218870-983E-4E7A-B015-74356AABAE1A}" type="pres">
      <dgm:prSet presAssocID="{799891F3-DA6B-4B0C-B92F-8E815B70AF67}" presName="node" presStyleLbl="node1" presStyleIdx="2" presStyleCnt="4" custScaleX="122746" custRadScaleRad="84921" custRadScaleInc="-829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52001E-2BA9-4C60-8A30-FDA2FE24C3BD}" type="pres">
      <dgm:prSet presAssocID="{799891F3-DA6B-4B0C-B92F-8E815B70AF67}" presName="dummy" presStyleCnt="0"/>
      <dgm:spPr/>
    </dgm:pt>
    <dgm:pt modelId="{ACCFCF3B-8CA6-4ED0-A0A9-8B0CA48D5F5A}" type="pres">
      <dgm:prSet presAssocID="{306F7117-2AD9-4C3A-A9CD-05D42FEE6A76}" presName="sibTrans" presStyleLbl="sibTrans2D1" presStyleIdx="2" presStyleCnt="4"/>
      <dgm:spPr/>
      <dgm:t>
        <a:bodyPr/>
        <a:lstStyle/>
        <a:p>
          <a:endParaRPr lang="pl-PL"/>
        </a:p>
      </dgm:t>
    </dgm:pt>
    <dgm:pt modelId="{9A577C01-CD2D-4835-AA0D-2714E65E971D}" type="pres">
      <dgm:prSet presAssocID="{87987774-CED7-40FA-8622-8F9D2F3C8DAF}" presName="node" presStyleLbl="node1" presStyleIdx="3" presStyleCnt="4" custScaleX="1402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C88A4C-F2C8-4E75-B49C-C65D482C6F02}" type="pres">
      <dgm:prSet presAssocID="{87987774-CED7-40FA-8622-8F9D2F3C8DAF}" presName="dummy" presStyleCnt="0"/>
      <dgm:spPr/>
    </dgm:pt>
    <dgm:pt modelId="{385D2D5F-C5AB-4657-9574-DDEC9493DE18}" type="pres">
      <dgm:prSet presAssocID="{7F8A03B9-D22C-427B-890A-B729D67A001A}" presName="sibTrans" presStyleLbl="sibTrans2D1" presStyleIdx="3" presStyleCnt="4"/>
      <dgm:spPr/>
      <dgm:t>
        <a:bodyPr/>
        <a:lstStyle/>
        <a:p>
          <a:endParaRPr lang="pl-PL"/>
        </a:p>
      </dgm:t>
    </dgm:pt>
  </dgm:ptLst>
  <dgm:cxnLst>
    <dgm:cxn modelId="{8F2DF3AB-D6C0-4FED-991D-51A43D13E7CF}" type="presOf" srcId="{799891F3-DA6B-4B0C-B92F-8E815B70AF67}" destId="{58218870-983E-4E7A-B015-74356AABAE1A}" srcOrd="0" destOrd="0" presId="urn:microsoft.com/office/officeart/2005/8/layout/radial6"/>
    <dgm:cxn modelId="{30595BF7-5210-4766-9D45-D4ECA305652C}" type="presOf" srcId="{D8451E88-040D-41F7-9C0C-E8A77DD2DA63}" destId="{014BE878-D09A-45C7-8C84-7CA8443EEC14}" srcOrd="0" destOrd="0" presId="urn:microsoft.com/office/officeart/2005/8/layout/radial6"/>
    <dgm:cxn modelId="{283177F4-BB02-4667-8351-E638148BBD0F}" type="presOf" srcId="{5F8C84A8-F338-4FF6-BF62-7594BCD7D5AB}" destId="{56267688-DF36-44DD-AE29-5E22182323B0}" srcOrd="0" destOrd="0" presId="urn:microsoft.com/office/officeart/2005/8/layout/radial6"/>
    <dgm:cxn modelId="{8D585EE3-8A13-4397-87F1-B0B71189BD15}" type="presOf" srcId="{306F7117-2AD9-4C3A-A9CD-05D42FEE6A76}" destId="{ACCFCF3B-8CA6-4ED0-A0A9-8B0CA48D5F5A}" srcOrd="0" destOrd="0" presId="urn:microsoft.com/office/officeart/2005/8/layout/radial6"/>
    <dgm:cxn modelId="{8E4C43F7-3499-49B0-A2E7-194613BC640E}" type="presOf" srcId="{87987774-CED7-40FA-8622-8F9D2F3C8DAF}" destId="{9A577C01-CD2D-4835-AA0D-2714E65E971D}" srcOrd="0" destOrd="0" presId="urn:microsoft.com/office/officeart/2005/8/layout/radial6"/>
    <dgm:cxn modelId="{5DB1A1F5-B813-4CA9-86D3-8BD5AAEB1719}" type="presOf" srcId="{3D6CA9EC-59DE-43DC-A8B9-9599C3956761}" destId="{F9C420C9-3A3B-467C-A48B-0965E3926B25}" srcOrd="0" destOrd="0" presId="urn:microsoft.com/office/officeart/2005/8/layout/radial6"/>
    <dgm:cxn modelId="{D2F55508-654F-48D2-B76A-4872914FC135}" type="presOf" srcId="{87F404AC-3017-46ED-9364-7545FB67E679}" destId="{8568B9F8-F514-4639-87B1-8DC0B2A017DC}" srcOrd="0" destOrd="0" presId="urn:microsoft.com/office/officeart/2005/8/layout/radial6"/>
    <dgm:cxn modelId="{3EC2DE78-27A5-400B-ACF2-3EC0533887CC}" type="presOf" srcId="{67A0A32A-7A32-48E8-BF42-4DDA69F4C23C}" destId="{57A998C4-D3EB-4840-ACA2-8C654CEE057F}" srcOrd="0" destOrd="0" presId="urn:microsoft.com/office/officeart/2005/8/layout/radial6"/>
    <dgm:cxn modelId="{E5BD88F5-01A7-4403-B749-C4D2E3E2662C}" type="presOf" srcId="{E23D543E-3E48-4307-9DF2-73FC823AA031}" destId="{CA5191FA-31B2-4206-BC61-092EFE3FDB15}" srcOrd="0" destOrd="0" presId="urn:microsoft.com/office/officeart/2005/8/layout/radial6"/>
    <dgm:cxn modelId="{9ABD8904-5D7D-406B-AA78-C9D308C67C64}" type="presOf" srcId="{7F8A03B9-D22C-427B-890A-B729D67A001A}" destId="{385D2D5F-C5AB-4657-9574-DDEC9493DE18}" srcOrd="0" destOrd="0" presId="urn:microsoft.com/office/officeart/2005/8/layout/radial6"/>
    <dgm:cxn modelId="{D3DA797D-3FF4-404C-97F4-B3878EAC1E61}" srcId="{67A0A32A-7A32-48E8-BF42-4DDA69F4C23C}" destId="{3D6CA9EC-59DE-43DC-A8B9-9599C3956761}" srcOrd="0" destOrd="0" parTransId="{02D26A03-6194-48F0-9AFA-9FF97B19DC1C}" sibTransId="{2C454775-473E-4D35-9001-804AE97FC52C}"/>
    <dgm:cxn modelId="{2E4953DC-62AE-4E1B-A740-D9BA02015108}" srcId="{3D6CA9EC-59DE-43DC-A8B9-9599C3956761}" destId="{5F8C84A8-F338-4FF6-BF62-7594BCD7D5AB}" srcOrd="0" destOrd="0" parTransId="{10318951-7485-4333-B1EF-A31985E7ADCA}" sibTransId="{87F404AC-3017-46ED-9364-7545FB67E679}"/>
    <dgm:cxn modelId="{6C13FBD1-0B74-4806-9612-876583337CC8}" srcId="{3D6CA9EC-59DE-43DC-A8B9-9599C3956761}" destId="{87987774-CED7-40FA-8622-8F9D2F3C8DAF}" srcOrd="3" destOrd="0" parTransId="{708D9BC5-F1D0-4A88-8CFE-466BE1804FB1}" sibTransId="{7F8A03B9-D22C-427B-890A-B729D67A001A}"/>
    <dgm:cxn modelId="{500B45A2-EDC3-4107-8F95-565F3F4C1FA4}" srcId="{3D6CA9EC-59DE-43DC-A8B9-9599C3956761}" destId="{799891F3-DA6B-4B0C-B92F-8E815B70AF67}" srcOrd="2" destOrd="0" parTransId="{5C1488EF-F791-43C1-8E9F-B3D05DE06C9D}" sibTransId="{306F7117-2AD9-4C3A-A9CD-05D42FEE6A76}"/>
    <dgm:cxn modelId="{04BE5651-2D25-4CF4-B536-B5081A2F3D0E}" srcId="{3D6CA9EC-59DE-43DC-A8B9-9599C3956761}" destId="{E23D543E-3E48-4307-9DF2-73FC823AA031}" srcOrd="1" destOrd="0" parTransId="{3CA30A7A-08E1-43EB-A7A9-35A98288A13D}" sibTransId="{D8451E88-040D-41F7-9C0C-E8A77DD2DA63}"/>
    <dgm:cxn modelId="{35E7470D-8BD1-434A-BC56-61DED307D3E8}" type="presParOf" srcId="{57A998C4-D3EB-4840-ACA2-8C654CEE057F}" destId="{F9C420C9-3A3B-467C-A48B-0965E3926B25}" srcOrd="0" destOrd="0" presId="urn:microsoft.com/office/officeart/2005/8/layout/radial6"/>
    <dgm:cxn modelId="{97F63296-BAA8-426B-861B-8D2F0B339537}" type="presParOf" srcId="{57A998C4-D3EB-4840-ACA2-8C654CEE057F}" destId="{56267688-DF36-44DD-AE29-5E22182323B0}" srcOrd="1" destOrd="0" presId="urn:microsoft.com/office/officeart/2005/8/layout/radial6"/>
    <dgm:cxn modelId="{E51777E5-192D-4591-9117-E87B0F3BDDB5}" type="presParOf" srcId="{57A998C4-D3EB-4840-ACA2-8C654CEE057F}" destId="{4C2FCBAF-492C-4A46-A9B5-842D5A1F1370}" srcOrd="2" destOrd="0" presId="urn:microsoft.com/office/officeart/2005/8/layout/radial6"/>
    <dgm:cxn modelId="{22EF87B3-2DB9-407E-A4BC-AAFAF2217AED}" type="presParOf" srcId="{57A998C4-D3EB-4840-ACA2-8C654CEE057F}" destId="{8568B9F8-F514-4639-87B1-8DC0B2A017DC}" srcOrd="3" destOrd="0" presId="urn:microsoft.com/office/officeart/2005/8/layout/radial6"/>
    <dgm:cxn modelId="{0BCED9AE-72DD-4915-85BB-849752B24E34}" type="presParOf" srcId="{57A998C4-D3EB-4840-ACA2-8C654CEE057F}" destId="{CA5191FA-31B2-4206-BC61-092EFE3FDB15}" srcOrd="4" destOrd="0" presId="urn:microsoft.com/office/officeart/2005/8/layout/radial6"/>
    <dgm:cxn modelId="{A2BC03E2-C98E-4A99-955A-F58D2C73BE37}" type="presParOf" srcId="{57A998C4-D3EB-4840-ACA2-8C654CEE057F}" destId="{EF1F8329-473D-4AE2-BABB-0A3162601735}" srcOrd="5" destOrd="0" presId="urn:microsoft.com/office/officeart/2005/8/layout/radial6"/>
    <dgm:cxn modelId="{CD4883F2-BEE7-434B-9CC4-FCEE18EC0A5E}" type="presParOf" srcId="{57A998C4-D3EB-4840-ACA2-8C654CEE057F}" destId="{014BE878-D09A-45C7-8C84-7CA8443EEC14}" srcOrd="6" destOrd="0" presId="urn:microsoft.com/office/officeart/2005/8/layout/radial6"/>
    <dgm:cxn modelId="{4D634463-9921-4FF1-92EB-F5EB53E77BB5}" type="presParOf" srcId="{57A998C4-D3EB-4840-ACA2-8C654CEE057F}" destId="{58218870-983E-4E7A-B015-74356AABAE1A}" srcOrd="7" destOrd="0" presId="urn:microsoft.com/office/officeart/2005/8/layout/radial6"/>
    <dgm:cxn modelId="{D812F598-A2A7-4496-A65E-327ED24A7512}" type="presParOf" srcId="{57A998C4-D3EB-4840-ACA2-8C654CEE057F}" destId="{9752001E-2BA9-4C60-8A30-FDA2FE24C3BD}" srcOrd="8" destOrd="0" presId="urn:microsoft.com/office/officeart/2005/8/layout/radial6"/>
    <dgm:cxn modelId="{311B04D2-F446-4E42-A728-3D71BFD5C53C}" type="presParOf" srcId="{57A998C4-D3EB-4840-ACA2-8C654CEE057F}" destId="{ACCFCF3B-8CA6-4ED0-A0A9-8B0CA48D5F5A}" srcOrd="9" destOrd="0" presId="urn:microsoft.com/office/officeart/2005/8/layout/radial6"/>
    <dgm:cxn modelId="{643F91B0-A56E-4890-93F0-22493957AEC6}" type="presParOf" srcId="{57A998C4-D3EB-4840-ACA2-8C654CEE057F}" destId="{9A577C01-CD2D-4835-AA0D-2714E65E971D}" srcOrd="10" destOrd="0" presId="urn:microsoft.com/office/officeart/2005/8/layout/radial6"/>
    <dgm:cxn modelId="{F7FE78E2-567B-4CB0-B482-D35A83160DB3}" type="presParOf" srcId="{57A998C4-D3EB-4840-ACA2-8C654CEE057F}" destId="{48C88A4C-F2C8-4E75-B49C-C65D482C6F02}" srcOrd="11" destOrd="0" presId="urn:microsoft.com/office/officeart/2005/8/layout/radial6"/>
    <dgm:cxn modelId="{0E6E57F3-5A1B-47DD-B060-522FC67BD89A}" type="presParOf" srcId="{57A998C4-D3EB-4840-ACA2-8C654CEE057F}" destId="{385D2D5F-C5AB-4657-9574-DDEC9493DE1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27FAB6-B2E5-45C0-AAB9-07D4446D613B}">
      <dsp:nvSpPr>
        <dsp:cNvPr id="0" name=""/>
        <dsp:cNvSpPr/>
      </dsp:nvSpPr>
      <dsp:spPr>
        <a:xfrm>
          <a:off x="616608" y="435631"/>
          <a:ext cx="2914951" cy="2914951"/>
        </a:xfrm>
        <a:prstGeom prst="blockArc">
          <a:avLst>
            <a:gd name="adj1" fmla="val 10788697"/>
            <a:gd name="adj2" fmla="val 16200019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D3BD7-FC98-4055-B8FD-58E12FCCDC6D}">
      <dsp:nvSpPr>
        <dsp:cNvPr id="0" name=""/>
        <dsp:cNvSpPr/>
      </dsp:nvSpPr>
      <dsp:spPr>
        <a:xfrm>
          <a:off x="608300" y="427323"/>
          <a:ext cx="2914951" cy="2914951"/>
        </a:xfrm>
        <a:prstGeom prst="blockArc">
          <a:avLst>
            <a:gd name="adj1" fmla="val 5399981"/>
            <a:gd name="adj2" fmla="val 10788697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91240-F091-4C3A-BEE1-CCD9A56BB80B}">
      <dsp:nvSpPr>
        <dsp:cNvPr id="0" name=""/>
        <dsp:cNvSpPr/>
      </dsp:nvSpPr>
      <dsp:spPr>
        <a:xfrm>
          <a:off x="616615" y="435631"/>
          <a:ext cx="2914951" cy="2914951"/>
        </a:xfrm>
        <a:prstGeom prst="blockArc">
          <a:avLst>
            <a:gd name="adj1" fmla="val 0"/>
            <a:gd name="adj2" fmla="val 540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E0B63-3927-4992-9734-ABBD958535E1}">
      <dsp:nvSpPr>
        <dsp:cNvPr id="0" name=""/>
        <dsp:cNvSpPr/>
      </dsp:nvSpPr>
      <dsp:spPr>
        <a:xfrm>
          <a:off x="616615" y="435631"/>
          <a:ext cx="2914951" cy="2914951"/>
        </a:xfrm>
        <a:prstGeom prst="blockArc">
          <a:avLst>
            <a:gd name="adj1" fmla="val 16200000"/>
            <a:gd name="adj2" fmla="val 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B441B-9563-4178-8593-A992403D0B29}">
      <dsp:nvSpPr>
        <dsp:cNvPr id="0" name=""/>
        <dsp:cNvSpPr/>
      </dsp:nvSpPr>
      <dsp:spPr>
        <a:xfrm>
          <a:off x="1252556" y="1223061"/>
          <a:ext cx="1643071" cy="13400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rPr>
            <a:t>DBAMY O BEZPIECZNE OTOCZENIE UCZNIA </a:t>
          </a:r>
          <a:endParaRPr lang="pl-PL" sz="1400" b="1" kern="1200" dirty="0">
            <a:solidFill>
              <a:srgbClr val="92D050"/>
            </a:solidFill>
            <a:latin typeface="Arial" pitchFamily="34" charset="0"/>
            <a:cs typeface="Arial" pitchFamily="34" charset="0"/>
          </a:endParaRPr>
        </a:p>
      </dsp:txBody>
      <dsp:txXfrm>
        <a:off x="1252556" y="1223061"/>
        <a:ext cx="1643071" cy="1340090"/>
      </dsp:txXfrm>
    </dsp:sp>
    <dsp:sp modelId="{AEDEF9A8-5016-4786-A73A-7570BBE38A39}">
      <dsp:nvSpPr>
        <dsp:cNvPr id="0" name=""/>
        <dsp:cNvSpPr/>
      </dsp:nvSpPr>
      <dsp:spPr>
        <a:xfrm>
          <a:off x="1395431" y="369"/>
          <a:ext cx="1357321" cy="938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dbamy </a:t>
          </a:r>
          <a:br>
            <a:rPr lang="pl-PL" sz="10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pl-PL" sz="10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 bezpieczny wypoczynek</a:t>
          </a:r>
          <a:endParaRPr lang="pl-PL" sz="105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395431" y="369"/>
        <a:ext cx="1357321" cy="938063"/>
      </dsp:txXfrm>
    </dsp:sp>
    <dsp:sp modelId="{391C2F33-1896-45A2-B8DE-77A843B9C2A2}">
      <dsp:nvSpPr>
        <dsp:cNvPr id="0" name=""/>
        <dsp:cNvSpPr/>
      </dsp:nvSpPr>
      <dsp:spPr>
        <a:xfrm>
          <a:off x="2829150" y="1424075"/>
          <a:ext cx="1337293" cy="938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zapewniamy bezpieczną drogę do szkoły</a:t>
          </a:r>
          <a:endParaRPr lang="pl-PL" sz="105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829150" y="1424075"/>
        <a:ext cx="1337293" cy="938063"/>
      </dsp:txXfrm>
    </dsp:sp>
    <dsp:sp modelId="{CA572760-FD2F-4EB5-B885-05760F1A194C}">
      <dsp:nvSpPr>
        <dsp:cNvPr id="0" name=""/>
        <dsp:cNvSpPr/>
      </dsp:nvSpPr>
      <dsp:spPr>
        <a:xfrm>
          <a:off x="1428760" y="2847780"/>
          <a:ext cx="1290662" cy="938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udzielamy pierwszej pomocy</a:t>
          </a:r>
          <a:endParaRPr lang="pl-PL" sz="105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428760" y="2847780"/>
        <a:ext cx="1290662" cy="938063"/>
      </dsp:txXfrm>
    </dsp:sp>
    <dsp:sp modelId="{8E9E9A78-CD8B-4416-9053-6EC2691D402E}">
      <dsp:nvSpPr>
        <dsp:cNvPr id="0" name=""/>
        <dsp:cNvSpPr/>
      </dsp:nvSpPr>
      <dsp:spPr>
        <a:xfrm>
          <a:off x="-94478" y="1428756"/>
          <a:ext cx="1489728" cy="9380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reagujemy</a:t>
          </a:r>
          <a:br>
            <a:rPr lang="pl-PL" sz="10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pl-PL" sz="10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w sytuacjach  nadzwyczajnych</a:t>
          </a:r>
          <a:endParaRPr lang="pl-PL" sz="105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-94478" y="1428756"/>
        <a:ext cx="1489728" cy="9380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85D2D5F-C5AB-4657-9574-DDEC9493DE18}">
      <dsp:nvSpPr>
        <dsp:cNvPr id="0" name=""/>
        <dsp:cNvSpPr/>
      </dsp:nvSpPr>
      <dsp:spPr>
        <a:xfrm>
          <a:off x="604315" y="486033"/>
          <a:ext cx="3242750" cy="3242750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FCF3B-8CA6-4ED0-A0A9-8B0CA48D5F5A}">
      <dsp:nvSpPr>
        <dsp:cNvPr id="0" name=""/>
        <dsp:cNvSpPr/>
      </dsp:nvSpPr>
      <dsp:spPr>
        <a:xfrm>
          <a:off x="586294" y="247792"/>
          <a:ext cx="3242750" cy="3242750"/>
        </a:xfrm>
        <a:prstGeom prst="blockArc">
          <a:avLst>
            <a:gd name="adj1" fmla="val 5234002"/>
            <a:gd name="adj2" fmla="val 10280903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BE878-D09A-45C7-8C84-7CA8443EEC14}">
      <dsp:nvSpPr>
        <dsp:cNvPr id="0" name=""/>
        <dsp:cNvSpPr/>
      </dsp:nvSpPr>
      <dsp:spPr>
        <a:xfrm>
          <a:off x="622541" y="246457"/>
          <a:ext cx="3242750" cy="3242750"/>
        </a:xfrm>
        <a:prstGeom prst="blockArc">
          <a:avLst>
            <a:gd name="adj1" fmla="val 522030"/>
            <a:gd name="adj2" fmla="val 5312733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8B9F8-F514-4639-87B1-8DC0B2A017DC}">
      <dsp:nvSpPr>
        <dsp:cNvPr id="0" name=""/>
        <dsp:cNvSpPr/>
      </dsp:nvSpPr>
      <dsp:spPr>
        <a:xfrm>
          <a:off x="604315" y="486033"/>
          <a:ext cx="3242750" cy="3242750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420C9-3A3B-467C-A48B-0965E3926B25}">
      <dsp:nvSpPr>
        <dsp:cNvPr id="0" name=""/>
        <dsp:cNvSpPr/>
      </dsp:nvSpPr>
      <dsp:spPr>
        <a:xfrm>
          <a:off x="1296848" y="1357157"/>
          <a:ext cx="1777989" cy="14921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rPr>
            <a:t>DBAMY O BEZPIECZNEZACHOWANIA UCZNIA</a:t>
          </a:r>
          <a:endParaRPr lang="pl-PL" sz="1400" b="1" kern="1200" dirty="0">
            <a:solidFill>
              <a:srgbClr val="92D050"/>
            </a:solidFill>
            <a:latin typeface="Arial" pitchFamily="34" charset="0"/>
            <a:cs typeface="Arial" pitchFamily="34" charset="0"/>
          </a:endParaRPr>
        </a:p>
      </dsp:txBody>
      <dsp:txXfrm>
        <a:off x="1296848" y="1357157"/>
        <a:ext cx="1777989" cy="1492140"/>
      </dsp:txXfrm>
    </dsp:sp>
    <dsp:sp modelId="{56267688-DF36-44DD-AE29-5E22182323B0}">
      <dsp:nvSpPr>
        <dsp:cNvPr id="0" name=""/>
        <dsp:cNvSpPr/>
      </dsp:nvSpPr>
      <dsp:spPr>
        <a:xfrm>
          <a:off x="1356177" y="1386"/>
          <a:ext cx="1739026" cy="1044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przeciwdziałamy wykluczeniu</a:t>
          </a:r>
          <a:endParaRPr lang="pl-PL" sz="105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356177" y="1386"/>
        <a:ext cx="1739026" cy="1044498"/>
      </dsp:txXfrm>
    </dsp:sp>
    <dsp:sp modelId="{CA5191FA-31B2-4206-BC61-092EFE3FDB15}">
      <dsp:nvSpPr>
        <dsp:cNvPr id="0" name=""/>
        <dsp:cNvSpPr/>
      </dsp:nvSpPr>
      <dsp:spPr>
        <a:xfrm>
          <a:off x="3027866" y="1585159"/>
          <a:ext cx="1563196" cy="1044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przeciwdziałamy uzależnieniu</a:t>
          </a:r>
          <a:endParaRPr lang="pl-PL" sz="105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027866" y="1585159"/>
        <a:ext cx="1563196" cy="1044498"/>
      </dsp:txXfrm>
    </dsp:sp>
    <dsp:sp modelId="{58218870-983E-4E7A-B015-74356AABAE1A}">
      <dsp:nvSpPr>
        <dsp:cNvPr id="0" name=""/>
        <dsp:cNvSpPr/>
      </dsp:nvSpPr>
      <dsp:spPr>
        <a:xfrm>
          <a:off x="1643075" y="2928846"/>
          <a:ext cx="1282079" cy="1044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dbamy o klimat szkoły</a:t>
          </a:r>
          <a:endParaRPr lang="pl-PL" sz="105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643075" y="2928846"/>
        <a:ext cx="1282079" cy="1044498"/>
      </dsp:txXfrm>
    </dsp:sp>
    <dsp:sp modelId="{9A577C01-CD2D-4835-AA0D-2714E65E971D}">
      <dsp:nvSpPr>
        <dsp:cNvPr id="0" name=""/>
        <dsp:cNvSpPr/>
      </dsp:nvSpPr>
      <dsp:spPr>
        <a:xfrm>
          <a:off x="-90468" y="1585159"/>
          <a:ext cx="1464772" cy="10444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5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promujemy zdrowy styl życia</a:t>
          </a:r>
          <a:endParaRPr lang="pl-PL" sz="105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-90468" y="1585159"/>
        <a:ext cx="1464772" cy="1044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E9B2D-A677-42AB-8849-DB8CBF8D1820}" type="datetimeFigureOut">
              <a:rPr lang="pl-PL" smtClean="0"/>
              <a:pPr/>
              <a:t>23.05.2019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D7D73-9662-4429-BC4E-2C3CF6D8E3C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70115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0BE71A0-DB14-4F89-B862-2A032F464DC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B9FA09E-3D17-4103-9B75-6B1FF2E860A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DCD234-3415-4BE8-9DF1-8462FE85C6F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AB388C-B0F1-49CD-9AB4-992E68DF111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70C7E3-9791-49C4-AEE3-ED1F84EB0A7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958060-B465-45EC-9262-A717B2E7E53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72676E-EF92-4077-B513-FECF9C26F95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A8CD29-2CFE-471E-864E-26F510CE151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4297FF-612A-4337-9FD8-541D73281284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81C73F-248E-4035-8124-B3471B8D9559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381A74-6CE5-4EFE-897B-5B26E033252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187B5D-CF4B-4443-B07D-5EDA38B5542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FE65EB-0928-4086-BE0B-0C0EC32FFD6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3A8A2E-E94D-4373-BE89-59EA6F64456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AFAEFC-0AF3-4DFB-8707-0E9F71DC121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F409DD3-AE2A-4A37-A52D-30450EF266F6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25F527-EA50-4B6A-A78F-1F7357528AB1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780EB4D-7F43-404C-AE8E-AD7747B4C5E4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EA56B19F-80FB-4AFC-AF0E-DABD4FCBBC5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3BEA423-3CA2-43D8-A297-87AEE97A9FD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D988C4B-7D3C-4291-AE21-791DB53CBBE0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7831F52-0095-491D-821F-3A30AEE2AB3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9608235-1228-4660-BE36-07BB6E164F5E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23.05.2019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6F8D770-291D-4928-B50D-67D4B2BCF78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428736"/>
            <a:ext cx="8643998" cy="524062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None/>
            </a:pPr>
            <a:endParaRPr lang="pl-PL" sz="2800" b="1" dirty="0" smtClean="0">
              <a:solidFill>
                <a:srgbClr val="3D15E5"/>
              </a:solidFill>
              <a:cs typeface="Arial" pitchFamily="34" charset="0"/>
            </a:endParaRPr>
          </a:p>
          <a:p>
            <a:pPr marL="457200" indent="-457200" algn="ctr">
              <a:buNone/>
            </a:pPr>
            <a:endParaRPr lang="pl-PL" sz="4400" b="1" dirty="0" smtClean="0">
              <a:solidFill>
                <a:srgbClr val="3D15E5"/>
              </a:solidFill>
              <a:cs typeface="Arial" pitchFamily="34" charset="0"/>
            </a:endParaRPr>
          </a:p>
          <a:p>
            <a:pPr marL="457200" indent="-457200" algn="ctr">
              <a:buNone/>
            </a:pPr>
            <a:r>
              <a:rPr lang="pl-PL" sz="4400" b="1" dirty="0" smtClean="0">
                <a:solidFill>
                  <a:srgbClr val="3D15E5"/>
                </a:solidFill>
                <a:cs typeface="Arial" pitchFamily="34" charset="0"/>
              </a:rPr>
              <a:t> </a:t>
            </a:r>
            <a:r>
              <a:rPr lang="pl-PL" sz="4400" b="1" i="1" dirty="0" smtClean="0">
                <a:solidFill>
                  <a:srgbClr val="3D15E5"/>
                </a:solidFill>
                <a:cs typeface="Arial" pitchFamily="34" charset="0"/>
              </a:rPr>
              <a:t>Bezpieczeństwo  dzieci i młodzieży</a:t>
            </a:r>
          </a:p>
          <a:p>
            <a:pPr marL="457200" indent="-457200" algn="ctr">
              <a:buNone/>
            </a:pPr>
            <a:r>
              <a:rPr lang="pl-PL" sz="4400" b="1" i="1" dirty="0" smtClean="0">
                <a:solidFill>
                  <a:srgbClr val="3D15E5"/>
                </a:solidFill>
                <a:cs typeface="Arial" pitchFamily="34" charset="0"/>
              </a:rPr>
              <a:t>w świetle prawa oświatowego</a:t>
            </a:r>
          </a:p>
          <a:p>
            <a:pPr marL="457200" indent="-457200" algn="ctr">
              <a:buNone/>
            </a:pPr>
            <a:endParaRPr lang="pl-PL" sz="2800" b="1" dirty="0" smtClean="0">
              <a:solidFill>
                <a:srgbClr val="3D15E5"/>
              </a:solidFill>
              <a:cs typeface="Arial" pitchFamily="34" charset="0"/>
            </a:endParaRPr>
          </a:p>
          <a:p>
            <a:pPr marL="457200" indent="-457200" algn="ctr">
              <a:buNone/>
            </a:pPr>
            <a:endParaRPr lang="pl-PL" sz="2800" b="1" dirty="0">
              <a:solidFill>
                <a:srgbClr val="3D15E5"/>
              </a:solidFill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None/>
            </a:pPr>
            <a:endParaRPr lang="pl-PL" sz="2800" b="1" dirty="0" smtClean="0">
              <a:solidFill>
                <a:srgbClr val="0070C0"/>
              </a:solidFill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pl-PL" sz="1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pl-PL" sz="1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pl-PL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ctr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1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56604969_664557167308375_701995972845318963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00628" cy="3750471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 descr="55875260_2334686950099491_98706908331900928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79512" y="1772816"/>
            <a:ext cx="8712968" cy="4896544"/>
          </a:xfrm>
        </p:spPr>
        <p:txBody>
          <a:bodyPr>
            <a:normAutofit fontScale="85000" lnSpcReduction="20000"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4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</a:t>
            </a:r>
            <a:endParaRPr lang="pl-PL" sz="16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System oświaty zapewnia: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upowszechnianie wśród dzieci i młodzieży wiedzy o zasadach zrównoważonego rozwoju </a:t>
            </a:r>
            <a:b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oraz kształtowanie postaw sprzyjających jego wdrażaniu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warunki do rozwoju zainteresowań i uzdolnień uczniów przez organizowanie zajęć pozalekcyjnych i pozaszkolnych oraz kształtowanie aktywności społecznej i umiejętności spędzania wolnego czasu.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Dyrektor </a:t>
            </a:r>
            <a:r>
              <a:rPr lang="pl-PL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szkoły lub placówki </a:t>
            </a: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sprawuje 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opiekę nad uczniami oraz stwarza warunki harmonijnego ich </a:t>
            </a: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rozwoju, organizuje udzielanie pomocy psychologiczno – pedagogicznej.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</a:t>
            </a:r>
            <a:endParaRPr lang="pl-PL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4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		</a:t>
            </a:r>
            <a:endParaRPr lang="pl-PL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111552" y="500042"/>
            <a:ext cx="4032448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400" b="1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Art. 1  pkt 11, 15; Art. </a:t>
            </a:r>
            <a:r>
              <a:rPr lang="pl-PL" sz="1400" b="1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39 ust. 3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4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	</a:t>
            </a: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   </a:t>
            </a:r>
            <a:r>
              <a:rPr lang="pl-PL" sz="14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Ustawa o systemie </a:t>
            </a: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 oświaty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§ 4.1</a:t>
            </a:r>
            <a:endParaRPr lang="pl-PL" sz="14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Rozporządzenie Ministra Edukacji Narodowej                  z dnia 17 listopada 2010 w sprawie udzielania                i organizacji pomocy psychologiczno – pedagogicznej w publicznych  przedszkolach, szkołach  i placówkach</a:t>
            </a:r>
            <a:endParaRPr lang="pl-PL" sz="14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1944000" cy="15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642918"/>
            <a:ext cx="1974861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357298"/>
            <a:ext cx="1944000" cy="111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97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14282" y="1214422"/>
            <a:ext cx="8712968" cy="4896544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</a:pPr>
            <a:endParaRPr lang="pl-PL" sz="14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</a:t>
            </a:r>
            <a:endParaRPr lang="pl-PL" sz="16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Organizatorzy wypoczynku obowiązani są do zapewnienia bezpiecznych </a:t>
            </a:r>
            <a:b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higienicznych warunków wypoczynku i właściwej opieki wychowawczej.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Zapewnienie opieki i bezpieczeństwa przez szkołę podczas wycieczek i imprez odbywa się </a:t>
            </a:r>
            <a:b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sposób określony w przepisach wydanych na podstawie ustawy o kulturze fizycznej i ustawy o systemie oświaty.</a:t>
            </a:r>
            <a:endParaRPr lang="pl-P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4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		</a:t>
            </a:r>
            <a:endParaRPr lang="pl-PL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143372" y="571480"/>
            <a:ext cx="4824535" cy="2606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300" b="1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§ 1</a:t>
            </a:r>
            <a:r>
              <a:rPr lang="pl-PL" sz="13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Rozporządzenie Ministra Edukacji Narodowej z dnia </a:t>
            </a:r>
            <a:br>
              <a:rPr lang="pl-PL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21 stycznia 1997 r. (ze zm.) w sprawie warunków, jakie muszą spełniać organizatorzy wypoczynku dla dzieci                       i młodzieży szkolnej,  a także zasad jego organizowania                 i nadzorowania</a:t>
            </a:r>
          </a:p>
          <a:p>
            <a:pPr algn="r">
              <a:spcAft>
                <a:spcPts val="0"/>
              </a:spcAft>
            </a:pPr>
            <a:r>
              <a:rPr lang="pl-PL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§ 9 ust. 2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Rozporządzenie Ministra Edukacji Narodowej i Sportu                   z dnia 8 listopada 2001 r. w sprawie warunków i sposobu organizowania przez publiczne przedszkola, szkoły                        i placówki krajoznawstwa i turystyki</a:t>
            </a:r>
            <a:endParaRPr lang="pl-PL" sz="14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1776878" cy="149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142984"/>
            <a:ext cx="1815778" cy="149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14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IMG_20180524_12393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304"/>
            <a:ext cx="9135595" cy="685169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51520" y="785794"/>
            <a:ext cx="8712968" cy="5883566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</a:pPr>
            <a:endParaRPr lang="pl-PL" sz="14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</a:t>
            </a:r>
            <a:endParaRPr lang="pl-PL" sz="16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Treści zawarte w podstawie programowej wychowania przedszkolnego i kształcenia ogólnego.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Wymagania szczególne w zakresie higieny, które odnoszą się do zdefiniowanych w ustawie                 o bezpieczeństwie żywienia i żywności zakładów żywienia zbiorowego typu zamkniętego, wykonujących działalność w zakresie zorganizowanego żywienia określonych grup konsumentów (w rozumieniu ustawy również </a:t>
            </a:r>
            <a:r>
              <a:rPr lang="pl-PL" sz="1600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przedszkola, szkoły i placówki</a:t>
            </a: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).</a:t>
            </a:r>
            <a:endParaRPr lang="pl-PL" sz="16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4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		</a:t>
            </a:r>
            <a:endParaRPr lang="pl-PL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096211" y="928671"/>
            <a:ext cx="48965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pl-PL" sz="16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Rozporządzenie Ministra Edukacji Narodowej z dnia 27 sierpnia 2012 r. w sprawie podstawy programowej wychowania przedszkolnego                                  i kształcenia ogólnego w  poszczególnych typach szkół</a:t>
            </a:r>
          </a:p>
          <a:p>
            <a:pPr algn="just">
              <a:spcAft>
                <a:spcPts val="0"/>
              </a:spcAft>
            </a:pPr>
            <a:endParaRPr lang="pl-PL" sz="16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l-PL" sz="16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Ustawa z dnia  25 sierpnia 2006 r.                                       o bezpieczeństwie żywności i żywienia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85728"/>
            <a:ext cx="2232248" cy="159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14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4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	</a:t>
            </a:r>
            <a:endParaRPr lang="pl-PL" sz="16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Nauczyciele, w szczególności prowadzący zajęcia w warsztatach, laboratoriach, a także zajęcia wychowania fizycznego, podlegają przeszkoleniu w zakresie udzielania pierwszej pomocy.</a:t>
            </a:r>
            <a:endParaRPr lang="pl-PL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4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		</a:t>
            </a:r>
            <a:endParaRPr lang="pl-PL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902905" y="1862480"/>
            <a:ext cx="4032448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b="1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pl-PL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§ </a:t>
            </a:r>
            <a:r>
              <a:rPr lang="pl-PL" sz="1600" b="1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21</a:t>
            </a:r>
            <a:endParaRPr lang="pl-PL" sz="1600" b="1" i="1" dirty="0">
              <a:solidFill>
                <a:srgbClr val="0000FF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>
              <a:lnSpc>
                <a:spcPct val="115000"/>
              </a:lnSpc>
            </a:pPr>
            <a:r>
              <a:rPr lang="pl-PL" sz="16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Rozporządzenie </a:t>
            </a:r>
            <a:r>
              <a:rPr lang="pl-PL" sz="16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Ministra </a:t>
            </a:r>
            <a:r>
              <a:rPr lang="pl-PL" sz="16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Edukacji Narodowej i </a:t>
            </a:r>
            <a:r>
              <a:rPr lang="pl-PL" sz="16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Sportu z dnia 31 grudnia 2002 r. w sprawie bezpieczeństwa i higieny </a:t>
            </a:r>
            <a:r>
              <a:rPr lang="pl-PL" sz="16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w </a:t>
            </a:r>
            <a:r>
              <a:rPr lang="pl-PL" sz="16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publicznych </a:t>
            </a:r>
            <a:r>
              <a:rPr lang="pl-PL" sz="16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i </a:t>
            </a:r>
            <a:r>
              <a:rPr lang="pl-PL" sz="16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niepublicznych szkołach </a:t>
            </a:r>
            <a:r>
              <a:rPr lang="pl-PL" sz="16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i </a:t>
            </a:r>
            <a:r>
              <a:rPr lang="pl-PL" sz="16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placówkach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650" y="1914269"/>
            <a:ext cx="2233387" cy="164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2338116" cy="170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813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60618490_448935582538331_493532361534105190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642918"/>
            <a:ext cx="7587771" cy="5690829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712968" cy="5085184"/>
          </a:xfrm>
        </p:spPr>
        <p:txBody>
          <a:bodyPr>
            <a:normAutofit fontScale="85000" lnSpcReduction="20000"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4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</a:t>
            </a:r>
            <a:endParaRPr lang="pl-PL" sz="16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Nauczyciel w swoich działaniach dydaktycznych, wychowawczych i opiekuńczych </a:t>
            </a:r>
            <a:b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 obowiązek kierowania  się dobrem uczniów, troską o ich zdrowie, postawę moralną </a:t>
            </a:r>
            <a:b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obywatelską z poszanowaniem godności osobistej ucznia.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Gmina podejmuje działania na rzecz przeciwdziałania przemocy w rodzinie, w szczególności                   w ramach pracy w zespole interdyscyplinarnym.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skład zespołu interdyscyplinarnego wchodzą przedstawiciele oświaty.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Przedstawiciel oświaty udziela informacji o możliwościach uzyskania pomocy, podjęcia dalszych działań, diagnozuje sytuację i potrzeby osoby, co do której istnieje podejrzenie, </a:t>
            </a:r>
            <a:b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że jest dotknięta przemocą w rodzinie.</a:t>
            </a:r>
            <a:endParaRPr lang="pl-P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4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		</a:t>
            </a:r>
            <a:endParaRPr lang="pl-PL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786182" y="285728"/>
            <a:ext cx="5083433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300" b="1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pl-PL" sz="1400" b="1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Art. </a:t>
            </a:r>
            <a:r>
              <a:rPr lang="pl-PL" sz="1400" b="1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4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4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	</a:t>
            </a: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   </a:t>
            </a:r>
            <a:r>
              <a:rPr lang="pl-PL" sz="14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Ustawa o systemie </a:t>
            </a: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 oświaty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Art. 9a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Ustawa o przeciwdziałaniu przemocy w rodzinie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§ 15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Rozporządzenie Rady Ministrów z dnia 13 września 2011 r. </a:t>
            </a:r>
            <a:br>
              <a:rPr lang="pl-PL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 sprawie procedury „Niebieskie Karty” oraz wzorów formularzy „Niebieska Karta”</a:t>
            </a:r>
            <a:endParaRPr lang="pl-PL" sz="14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500042"/>
            <a:ext cx="2569120" cy="135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75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55887646_370046426933622_630214925309129523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357166"/>
            <a:ext cx="7628496" cy="572137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712968" cy="4896544"/>
          </a:xfrm>
        </p:spPr>
        <p:txBody>
          <a:bodyPr>
            <a:normAutofit lnSpcReduction="10000"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4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</a:t>
            </a:r>
            <a:endParaRPr lang="pl-PL" sz="16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Szkoły i placówki zapewniające dostęp do Internetu są obowiązane podejmować działania zabezpieczające uczniów przed dostępem do treści, które mogą stanowić zagrożenie dla ich prawidłowego rozwoju, a w szczególności zainstalować </a:t>
            </a:r>
            <a:b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aktualizować oprogramowanie zabezpieczające. </a:t>
            </a:r>
            <a:endParaRPr lang="pl-PL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4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		</a:t>
            </a:r>
            <a:endParaRPr lang="pl-PL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917780" y="1875927"/>
            <a:ext cx="4032448" cy="6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Art. 4 a</a:t>
            </a:r>
            <a:endParaRPr lang="pl-PL" sz="1600" i="1" dirty="0">
              <a:solidFill>
                <a:srgbClr val="0000FF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	</a:t>
            </a:r>
            <a:r>
              <a:rPr lang="pl-PL" sz="16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   </a:t>
            </a:r>
            <a:r>
              <a:rPr lang="pl-PL" sz="16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Ustawa o systemie </a:t>
            </a:r>
            <a:r>
              <a:rPr lang="pl-PL" sz="16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 oświaty</a:t>
            </a:r>
            <a:endParaRPr lang="pl-PL" sz="16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35189"/>
            <a:ext cx="2518074" cy="149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6042" y="1879825"/>
            <a:ext cx="2532102" cy="169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29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571625"/>
            <a:ext cx="8658225" cy="5000625"/>
          </a:xfrm>
        </p:spPr>
        <p:txBody>
          <a:bodyPr/>
          <a:lstStyle/>
          <a:p>
            <a:endParaRPr lang="pl-PL" dirty="0" smtClean="0"/>
          </a:p>
          <a:p>
            <a:pPr>
              <a:buFont typeface="Arial" charset="0"/>
              <a:buNone/>
            </a:pPr>
            <a:endParaRPr lang="pl-PL" dirty="0" smtClean="0"/>
          </a:p>
        </p:txBody>
      </p:sp>
      <p:sp>
        <p:nvSpPr>
          <p:cNvPr id="4" name="Zwój poziomy 3"/>
          <p:cNvSpPr/>
          <p:nvPr/>
        </p:nvSpPr>
        <p:spPr>
          <a:xfrm>
            <a:off x="357158" y="357166"/>
            <a:ext cx="8572500" cy="17859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MINISTERSTWO EDUKACJI </a:t>
            </a:r>
            <a:r>
              <a:rPr lang="pl-PL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NARODOWEJ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BEZPIECZNA SZKOŁA</a:t>
            </a:r>
            <a:endParaRPr lang="pl-PL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499407062"/>
              </p:ext>
            </p:extLst>
          </p:nvPr>
        </p:nvGraphicFramePr>
        <p:xfrm>
          <a:off x="214282" y="2643182"/>
          <a:ext cx="4071966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ipsa 5"/>
          <p:cNvSpPr/>
          <p:nvPr/>
        </p:nvSpPr>
        <p:spPr>
          <a:xfrm>
            <a:off x="2655733" y="5000625"/>
            <a:ext cx="17145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stosujemy bhp</a:t>
            </a:r>
            <a:br>
              <a:rPr lang="pl-PL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higienę</a:t>
            </a:r>
          </a:p>
        </p:txBody>
      </p:sp>
      <p:sp>
        <p:nvSpPr>
          <p:cNvPr id="7" name="Elipsa 6"/>
          <p:cNvSpPr/>
          <p:nvPr/>
        </p:nvSpPr>
        <p:spPr>
          <a:xfrm>
            <a:off x="185829" y="5057775"/>
            <a:ext cx="1643062" cy="857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przeciwdziałamy</a:t>
            </a:r>
            <a:br>
              <a:rPr lang="pl-PL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agresji</a:t>
            </a:r>
            <a:br>
              <a:rPr lang="pl-PL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przemocy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1032650804"/>
              </p:ext>
            </p:extLst>
          </p:nvPr>
        </p:nvGraphicFramePr>
        <p:xfrm>
          <a:off x="4429124" y="2643182"/>
          <a:ext cx="4500594" cy="421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Elipsa 8"/>
          <p:cNvSpPr/>
          <p:nvPr/>
        </p:nvSpPr>
        <p:spPr>
          <a:xfrm>
            <a:off x="4643438" y="5286375"/>
            <a:ext cx="1643062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rozwiązujemy sytuacje konfliktowe</a:t>
            </a:r>
          </a:p>
        </p:txBody>
      </p:sp>
      <p:sp>
        <p:nvSpPr>
          <p:cNvPr id="10" name="Elipsa 9"/>
          <p:cNvSpPr/>
          <p:nvPr/>
        </p:nvSpPr>
        <p:spPr>
          <a:xfrm>
            <a:off x="7072313" y="5214937"/>
            <a:ext cx="1714500" cy="1000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promujemy bezpieczeństwo w sieci</a:t>
            </a:r>
          </a:p>
        </p:txBody>
      </p:sp>
    </p:spTree>
    <p:extLst>
      <p:ext uri="{BB962C8B-B14F-4D97-AF65-F5344CB8AC3E}">
        <p14:creationId xmlns:p14="http://schemas.microsoft.com/office/powerpoint/2010/main" xmlns="" val="11368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712968" cy="5085184"/>
          </a:xfrm>
        </p:spPr>
        <p:txBody>
          <a:bodyPr>
            <a:normAutofit fontScale="77500" lnSpcReduction="20000"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4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</a:t>
            </a:r>
            <a:endParaRPr lang="pl-PL" sz="16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/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Zadania w zakresie przeciwdziałania narkomanii są realizowane, w zakresie określonym w ustawie                         o przeciwdziałaniu narkomanii, także przez przedszkola, szkoły i inne jednostki organizacyjne wymienione                     w ustawie z dnia 7 września 1991 r. o systemie oświaty. </a:t>
            </a:r>
          </a:p>
          <a:p>
            <a:pPr algn="just"/>
            <a:endParaRPr lang="pl-PL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Minister właściwy do spraw oświaty i wychowania uwzględnia problem trzeźwości i abstynencji wśród celów wychowania oraz zapewnia w programach nauczania wiedzę o szkodliwości alkoholizmu dla jednostki </a:t>
            </a:r>
            <a:b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oraz w życiu rodzinnym i społecznym.</a:t>
            </a:r>
          </a:p>
          <a:p>
            <a:pPr algn="just"/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Zabrania się sprzedaży, podawania i spożywania napojów alkoholowych na terenie szkół oraz innych zakładów i placówek oświatowo-wychowawczych, opiekuńczych.</a:t>
            </a:r>
          </a:p>
          <a:p>
            <a:pPr algn="just"/>
            <a:endParaRPr lang="pl-PL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Zabrania się palenia wyrobów tytoniowych na terenie jednostek organizacyjnych systemu oświaty, o których mowa w przepisach o systemie oświaty.</a:t>
            </a:r>
          </a:p>
          <a:p>
            <a:pPr algn="just">
              <a:buFont typeface="Arial" pitchFamily="34" charset="0"/>
              <a:buChar char="•"/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4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		</a:t>
            </a:r>
            <a:endParaRPr lang="pl-PL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571868" y="285728"/>
            <a:ext cx="5371465" cy="2058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400" b="1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Art. 5 ust. 2</a:t>
            </a:r>
            <a:endParaRPr lang="pl-PL" sz="1400" b="1" i="1" dirty="0">
              <a:solidFill>
                <a:srgbClr val="0000FF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Ustawa </a:t>
            </a:r>
            <a:r>
              <a:rPr lang="pl-PL" sz="14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o </a:t>
            </a: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z dnia 29 lipca 2005 r. o  przeciwdziałaniu narkomanii</a:t>
            </a:r>
          </a:p>
          <a:p>
            <a:pPr algn="r">
              <a:lnSpc>
                <a:spcPct val="115000"/>
              </a:lnSpc>
            </a:pPr>
            <a:r>
              <a:rPr lang="pl-PL" sz="1400" b="1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Art. 5 ust. 2; art. 14 ust. 1</a:t>
            </a:r>
          </a:p>
          <a:p>
            <a:pPr algn="just">
              <a:lnSpc>
                <a:spcPct val="115000"/>
              </a:lnSpc>
            </a:pP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Ustawa z dnia 26 października  1982 r. o wychowaniu</a:t>
            </a:r>
            <a:b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 w trzeźwości i przeciwdziałaniu alkoholizmowi</a:t>
            </a:r>
          </a:p>
          <a:p>
            <a:pPr algn="r">
              <a:lnSpc>
                <a:spcPct val="115000"/>
              </a:lnSpc>
            </a:pPr>
            <a:r>
              <a:rPr lang="pl-PL" sz="1400" b="1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Art. 5 ust. 1 pkt 2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Ustawa dnia 9 listopada 1995 r. o ochronie zdrowia przed następstwami używania tytoniu i wyrobów tytoniowych</a:t>
            </a:r>
            <a:endParaRPr lang="pl-PL" sz="1400" i="1" dirty="0" smtClean="0">
              <a:solidFill>
                <a:srgbClr val="0000FF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8604"/>
            <a:ext cx="2316077" cy="155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29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8712968" cy="4896544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4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</a:t>
            </a:r>
            <a:endParaRPr lang="pl-PL" sz="16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Szkoły i placówki systemu oświaty </a:t>
            </a: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prowadzą działalność wychowawczą, edukacyjną, informacyjną i zapobiegawczą wśród dzieci i młodzieży zagrożonych uzależnieniem,                         w szczególności: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systematyczne rozpoznawanie i diagnozowanie zagrożeń związanych  z uzależnieniem,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informowanie uczniów, nauczycieli, rodziców o skutkach zagrożeń,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współpracują z rodzicami w tym obszarze,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prowadzą poradnictwo w zakresie zapobiegania uzależnieniom.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6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4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		</a:t>
            </a:r>
            <a:endParaRPr lang="pl-PL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214810" y="1142984"/>
            <a:ext cx="4507369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§ 1; § 2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Rozporządzenie Ministra Edukacji Narodowej i Sportu </a:t>
            </a:r>
            <a:br>
              <a:rPr lang="pl-PL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z dnia 31 stycznia 2003 r. w sprawie szczegółowych form działalności wychowawczej i zapobiegawczej wśród dzieci i młodzieży zagrożonych uzależnieniem</a:t>
            </a:r>
            <a:endParaRPr lang="pl-PL" sz="14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714356"/>
            <a:ext cx="2316077" cy="155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29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8712968" cy="4896544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4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</a:t>
            </a:r>
            <a:endParaRPr lang="pl-PL" sz="16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System oświaty zapewnia:</a:t>
            </a:r>
          </a:p>
          <a:p>
            <a:pPr marL="273050" indent="-1905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możliwość pobierania nauki we wszystkich typach szkół przez dzieci i młodzież niepełnosprawną i niedostosowaną społecznie, zgodnie z indywidualnymi potrzebami                     i możliwościami,</a:t>
            </a:r>
          </a:p>
          <a:p>
            <a:pPr marL="273050" indent="-1905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opiekę uczniom pozostającym w trudnej sytuacji materialnej,</a:t>
            </a:r>
          </a:p>
          <a:p>
            <a:pPr marL="273050" indent="-1905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zmniejszenie różnic w dostępie do edukacji, umożliwienie pokonywania barier dostępu do edukacji wynikających z trudnej sytuacji materialnej ucznia poprzez pomoc materialną                   o charakterze socjalnym i motywacyjnym.</a:t>
            </a:r>
            <a:endParaRPr lang="pl-PL" sz="16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4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		</a:t>
            </a:r>
            <a:endParaRPr lang="pl-PL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143372" y="785794"/>
            <a:ext cx="4507369" cy="91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Art. 1 pkt 5, 12; Art. 90 b ust. 2; Art. 90 c</a:t>
            </a: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b="1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  </a:t>
            </a:r>
            <a:r>
              <a:rPr lang="pl-PL" sz="16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Ustawa o systemie oświaty</a:t>
            </a:r>
            <a:endParaRPr lang="pl-PL" sz="16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endParaRPr lang="pl-PL" sz="16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714356"/>
            <a:ext cx="2616137" cy="15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129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60814716_404180777092344_347360069236555776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571480"/>
            <a:ext cx="8421215" cy="557849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280920" cy="508518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l-PL" sz="2400" b="1" dirty="0" smtClean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400" b="1" dirty="0" smtClean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Podstawy prawne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600" dirty="0" smtClean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Ustawa o systemie oświaty  (t.j. Dz. U. z 2004 r. Nr 256, poz. 2573 ze zm.)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Ustawa  z dnia 26 stycznia 1982 r. Karta Nauczyciela (t.j. Dz. U. z 2006 r.</a:t>
            </a:r>
            <a:br>
              <a:rPr lang="pl-PL" sz="180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 Nr 97, poz. 674 ze zm.) </a:t>
            </a:r>
            <a:endParaRPr lang="pl-PL" sz="1800" b="1" dirty="0" smtClean="0">
              <a:solidFill>
                <a:srgbClr val="FF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Ustawa z 26 czerwca 1997 r. Kodeks pracy (</a:t>
            </a:r>
            <a:r>
              <a:rPr lang="pl-PL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Dz. U. z 1998 r. </a:t>
            </a: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Nr</a:t>
            </a:r>
            <a:r>
              <a:rPr lang="pl-PL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21, poz. </a:t>
            </a: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94 ze zm.) </a:t>
            </a:r>
            <a:endParaRPr lang="pl-PL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Ustawa z dnia 20 czerwca 1997 r. Prawo o ruchu drogowym </a:t>
            </a:r>
            <a:b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(t.j. </a:t>
            </a:r>
            <a:r>
              <a:rPr lang="nn-NO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Dz.U</a:t>
            </a:r>
            <a:r>
              <a:rPr lang="nn-NO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nn-NO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2005</a:t>
            </a: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r.</a:t>
            </a:r>
            <a:r>
              <a:rPr lang="nn-NO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n-NO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nr 108 poz. </a:t>
            </a:r>
            <a:r>
              <a:rPr lang="nn-NO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908</a:t>
            </a: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ze zm.)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Ustawa z dnia 29 lipca 2005 r. o przeciwdziałaniu przemocy w rodzinie </a:t>
            </a:r>
            <a:b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(Dz. U. z 2005 r. Nr 180, poz. 1493 ze zm.)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</a:pPr>
            <a:endParaRPr lang="pl-PL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9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9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9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6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endParaRPr lang="pl-P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1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280920" cy="508518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pl-PL" sz="2400" b="1" dirty="0" smtClean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400" b="1" dirty="0" smtClean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Podstawy prawne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Ustawa z dnia 19 września o przeciwdziałaniu narkomanii</a:t>
            </a:r>
            <a:b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l-PL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t.j</a:t>
            </a: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Dz.U</a:t>
            </a: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z 2012 r., poz. 124)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Ustawa z dnia 29 listopada 1996 r. o ochronie zdrowia przed następstwami używania tytoniu i wyrobów tytoniowych (Dz. U. z 1996 r. Nr 10, poz. 55 ze zm.)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Ustawa z dnia 26 października 1982 r. o wychowaniu w trzeźwości </a:t>
            </a:r>
            <a:b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przeciwdziałaniu alkoholizmowi </a:t>
            </a:r>
            <a:r>
              <a:rPr lang="pl-PL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t.j</a:t>
            </a:r>
            <a:r>
              <a:rPr lang="pl-PL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Dz</a:t>
            </a: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U. z 2012 r., poz. 1356)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Ustawa z dnia 25 sierpnia 2006 r. o bezpieczeństwie żywności i żywienia </a:t>
            </a:r>
            <a:b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t.j</a:t>
            </a: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Dz. U. z 2010 r. Nr 136, poz. 914)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9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9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9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6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endParaRPr lang="pl-P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1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51520" y="1741817"/>
            <a:ext cx="8712968" cy="508518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400" b="1" dirty="0" smtClean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Podstawy prawne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0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Rozporządzenie Ministra Edukacji Narodowej i Sportu z dnia 31 grudnia 2002 r. w sprawie bezpieczeństwa i higieny  w publicznych i niepublicznych szkołach</a:t>
            </a:r>
            <a:b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i placówkach (Dz. U. z 2003 r. Nr 6, poz. 69 ze zm.) </a:t>
            </a:r>
            <a:endParaRPr lang="pl-PL" sz="1800" b="1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Rozporządzenie Ministra Edukacji Narodowej z dnia 21 maja 2001 r. w sprawie ramowych statutów publicznego przedszkola oraz publicznych szkół </a:t>
            </a:r>
            <a:b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(Dz. U. z 2002 r. Nr 61, poz. 624 ze zm.) </a:t>
            </a:r>
            <a:endParaRPr lang="pl-PL" sz="1800" b="1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Rozporządzenie Ministra Pracy i Polityki Socjalnej z dnia 26 września 1997 r. </a:t>
            </a:r>
            <a:b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w sprawie ogólnych przepisów bezpieczeństwa i higieny pracy </a:t>
            </a:r>
            <a:b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(t.j. Dz. U. z 2003 r. Nr 169, poz. 1650)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Rozporządzenie Ministra Edukacji Narodowej z dnia 21 stycznia 1997 r. </a:t>
            </a:r>
            <a:b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w sprawie warunków, jakie muszą spełniać organizatorzy wypoczynku dla dzieci </a:t>
            </a:r>
            <a:b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i młodzieży szkolnej, a także zasad jego organizowania i nadzorowania</a:t>
            </a:r>
            <a:b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(Dz. U. z 1997 r. Nr 12,poz. 67 ze zm.) </a:t>
            </a:r>
            <a:endParaRPr lang="pl-PL" sz="1800" b="1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600" b="1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4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6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endParaRPr lang="pl-P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47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51520" y="1748180"/>
            <a:ext cx="8712968" cy="508518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400" b="1" dirty="0" smtClean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Podstawy prawne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Rozporządzenie Ministra Edukacji Narodowej i Sportu z dnia 8 listopada 2001 r. w sprawie warunków i sposobu organizowania przez publiczne przedszkola, szkoły i placówki krajoznawstwa i turystyki (Dz. U. Nr 135, poz. 1516)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Rozporządzenie Ministra Edukacji Narodowej i Sportu z dnia 31 stycznia 2003 r. w sprawie szczegółowych form działalności wychowawczej i zapobiegawczej wśród dzieci i młodzieży zagrożonych </a:t>
            </a: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uzależnieniem (Dz. U. z 2003 r.</a:t>
            </a:r>
            <a:b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Nr 26, poz. 225)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Rozporządzenie Ministra Edukacji Narodowej z dnia </a:t>
            </a: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27 sierpnia 2012 </a:t>
            </a: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r. </a:t>
            </a: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sprawie podstawy programowej wychowania przedszkolnego i kształcenia ogólnego w  poszczególnych typach </a:t>
            </a: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szkół (Dz. U. z 2012 r., poz. 977)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6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600" b="1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4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6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endParaRPr lang="pl-P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3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51520" y="1748180"/>
            <a:ext cx="8712968" cy="492118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2400" b="1" dirty="0" smtClean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Podstawy prawne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Rozporządzenie Rady Ministrów z dnia 13 września 2011 r. </a:t>
            </a:r>
            <a:b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sprawie procedury „Niebieskie Karty” oraz wzorów formularzy „Niebieska Karta” (Dz. U. z 2011 r. Nr 209, poz. 1245)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Rozporządzenie Ministra Edukacji Narodowej z dnia 17 listopada 2010 r. </a:t>
            </a:r>
            <a:b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sprawie zasad udzielania i organizacji pomocy psychologiczno-pedagogicznej w publicznych przedszkolach, szkołach i placówkach (Dz. U. z  2010 r. </a:t>
            </a:r>
            <a:b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Nr 228, poz. 1487)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6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600" b="1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4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6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endParaRPr lang="pl-P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3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712968" cy="4896544"/>
          </a:xfrm>
        </p:spPr>
        <p:txBody>
          <a:bodyPr anchor="t"/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4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		</a:t>
            </a:r>
            <a:endParaRPr lang="pl-PL" sz="16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5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Dziękuję za uwagę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4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		</a:t>
            </a:r>
            <a:endParaRPr lang="pl-PL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33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14282" y="1500174"/>
            <a:ext cx="8712968" cy="3929066"/>
          </a:xfrm>
        </p:spPr>
        <p:txBody>
          <a:bodyPr>
            <a:normAutofit fontScale="85000" lnSpcReduction="20000"/>
          </a:bodyPr>
          <a:lstStyle/>
          <a:p>
            <a:pPr marL="285750" indent="-285750" algn="r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4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pl-PL" sz="16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pl-PL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Art. 1 pkt 10, 16</a:t>
            </a:r>
            <a:endParaRPr lang="pl-PL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b="1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pl-PL" sz="1600" b="1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Art. 39 ust. 1 pkt </a:t>
            </a:r>
            <a:r>
              <a:rPr lang="pl-PL" sz="1600" b="1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 5 a </a:t>
            </a:r>
            <a:endParaRPr lang="pl-PL" sz="1600" b="1" i="1" dirty="0">
              <a:solidFill>
                <a:srgbClr val="0000FF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						   </a:t>
            </a:r>
            <a:r>
              <a:rPr lang="pl-PL" sz="16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Ustawa </a:t>
            </a:r>
            <a:r>
              <a:rPr lang="pl-PL" sz="16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o systemie oświaty</a:t>
            </a:r>
            <a:endParaRPr lang="pl-PL" sz="16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						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7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System oświaty zapewnia:</a:t>
            </a:r>
          </a:p>
          <a:p>
            <a:pPr marL="285750" indent="-285750" algn="l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7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utrzymywanie bezpiecznych i higienicznych warunków nauki, wychowania i opieki</a:t>
            </a:r>
          </a:p>
          <a:p>
            <a:pPr marL="285750" indent="-285750" algn="l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7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upowszechnianie wśród dzieci i młodzieży wiedzy o bezpieczeństwie </a:t>
            </a:r>
            <a:br>
              <a:rPr lang="pl-PL" sz="17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l-PL" sz="17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oraz kształtowanie właściwych postaw wobec zagrożeń i sytuacji nadzwyczajnych.</a:t>
            </a:r>
          </a:p>
          <a:p>
            <a:pPr algn="l">
              <a:spcAft>
                <a:spcPts val="0"/>
              </a:spcAft>
            </a:pPr>
            <a:endParaRPr lang="pl-PL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Aft>
                <a:spcPts val="0"/>
              </a:spcAft>
            </a:pPr>
            <a:r>
              <a:rPr lang="pl-PL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Dyrektor </a:t>
            </a:r>
            <a:r>
              <a:rPr lang="pl-PL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szkoły lub placówki jest kierownikiem zakładu pracy w rozumieniu Kodeksu </a:t>
            </a:r>
            <a:r>
              <a:rPr lang="pl-PL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pracy, wykonuje zadania związane z zapewnieniem bezpieczeństwa uczniom </a:t>
            </a:r>
            <a:br>
              <a:rPr lang="pl-PL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nauczycielom w czasie zajęć organizowanych przez szkołę lub placówkę.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4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		</a:t>
            </a:r>
            <a:endParaRPr lang="pl-PL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357158" y="285728"/>
            <a:ext cx="244827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stosujemy bhp</a:t>
            </a:r>
            <a:br>
              <a:rPr lang="pl-PL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higienę</a:t>
            </a:r>
          </a:p>
        </p:txBody>
      </p:sp>
      <p:sp>
        <p:nvSpPr>
          <p:cNvPr id="5" name="Elipsa 4"/>
          <p:cNvSpPr/>
          <p:nvPr/>
        </p:nvSpPr>
        <p:spPr>
          <a:xfrm>
            <a:off x="3428992" y="357166"/>
            <a:ext cx="244827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reagujemy                      w sytuacjach nadzwyczajnych</a:t>
            </a:r>
            <a:endParaRPr lang="pl-PL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6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431032" y="642918"/>
            <a:ext cx="8712968" cy="4896544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4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pl-PL" sz="1600" b="1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Art. 207; 207(1)</a:t>
            </a:r>
            <a:endParaRPr lang="pl-PL" sz="1600" b="1" i="1" dirty="0">
              <a:solidFill>
                <a:srgbClr val="0000FF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						   </a:t>
            </a:r>
            <a:r>
              <a:rPr lang="pl-PL" sz="16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Ustawa Kodeks pracy</a:t>
            </a:r>
            <a:endParaRPr lang="pl-PL" sz="1600" i="1" dirty="0">
              <a:solidFill>
                <a:srgbClr val="0000FF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pl-PL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Pracodawca </a:t>
            </a:r>
            <a:r>
              <a:rPr lang="pl-PL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ponosi odpowiedzialność za stan bezpieczeństwa i higieny pracy </a:t>
            </a:r>
            <a:br>
              <a:rPr lang="pl-PL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zakładzie pracy.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pl-PL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Pracodawca jest obowiązany chronić zdrowie i życie pracowników.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pl-PL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Pracodawca oraz osoba kierująca pracownikami są obowiązani znać, w zakresie niezbędnym do wykonywania ciążących na nich obowiązków, przepisy o ochronie pracy, </a:t>
            </a:r>
            <a:r>
              <a:rPr lang="pl-PL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 </a:t>
            </a:r>
            <a:r>
              <a:rPr lang="pl-PL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tym przepisy oraz zasady bezpieczeństwa i higieny pracy.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pl-PL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Pracodawca jest obowiązany przekazywać  o zagrożeniach w zakładzie pracy, działaniach ochronnych i zapobiegawczych oraz pracownikach  wyznaczonych </a:t>
            </a:r>
            <a:r>
              <a:rPr lang="pl-PL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pl-PL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udzielania pierwszej pomocy i wykonywania działań w zakresie zwalczania pożarów </a:t>
            </a:r>
            <a:r>
              <a:rPr lang="pl-PL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l-PL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ewakuacji pracowników.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4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		</a:t>
            </a:r>
            <a:endParaRPr lang="pl-PL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428596" y="500042"/>
            <a:ext cx="324036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stosujemy bhp</a:t>
            </a:r>
            <a:b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higienę</a:t>
            </a:r>
          </a:p>
        </p:txBody>
      </p:sp>
    </p:spTree>
    <p:extLst>
      <p:ext uri="{BB962C8B-B14F-4D97-AF65-F5344CB8AC3E}">
        <p14:creationId xmlns:p14="http://schemas.microsoft.com/office/powerpoint/2010/main" xmlns="" val="32181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431032" y="214290"/>
            <a:ext cx="8712968" cy="4896544"/>
          </a:xfrm>
        </p:spPr>
        <p:txBody>
          <a:bodyPr>
            <a:normAutofit lnSpcReduction="10000"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4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Nauczyciel obowiązany jest</a:t>
            </a:r>
            <a:r>
              <a:rPr lang="pl-PL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rzetelnie </a:t>
            </a: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realizować zadania związane z powierzonym mu  stanowiskiem </a:t>
            </a: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oraz </a:t>
            </a: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podstawowymi funkcjami szkoły: dydaktyczną, wychowawczą i opiekuńczą, </a:t>
            </a: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tym zadania </a:t>
            </a: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związane z </a:t>
            </a: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zapewnieniem bezpieczeństwa uczniom w czasie zajęć organizowanych przez szkołę</a:t>
            </a: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pl-PL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4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		</a:t>
            </a:r>
            <a:endParaRPr lang="pl-PL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902905" y="1862480"/>
            <a:ext cx="4032448" cy="59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Art. 6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Ustawa Karta Nauczyciela</a:t>
            </a:r>
            <a:endParaRPr lang="pl-PL" sz="1600" i="1" dirty="0">
              <a:solidFill>
                <a:srgbClr val="0000FF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2857488" y="214290"/>
            <a:ext cx="3456384" cy="1625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stosujemy bhp</a:t>
            </a:r>
            <a:b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higienę</a:t>
            </a:r>
          </a:p>
        </p:txBody>
      </p:sp>
    </p:spTree>
    <p:extLst>
      <p:ext uri="{BB962C8B-B14F-4D97-AF65-F5344CB8AC3E}">
        <p14:creationId xmlns:p14="http://schemas.microsoft.com/office/powerpoint/2010/main" xmlns="" val="25994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14282" y="785794"/>
            <a:ext cx="8712968" cy="5383500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4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Dyrektor </a:t>
            </a:r>
            <a:r>
              <a:rPr lang="pl-PL" sz="18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zapewnia bezpieczne i higieniczne warunki pobytu w szkole </a:t>
            </a: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lub placówce, a </a:t>
            </a:r>
            <a:r>
              <a:rPr lang="pl-PL" sz="18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także bezpieczne i higieniczne warunki uczestnictwa w zajęciach organizowanych przez szkołę lub placówkę poza obiektami należącymi do tych jednostek.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b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Dyrektor</a:t>
            </a:r>
            <a:r>
              <a:rPr lang="pl-PL" sz="18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co najmniej raz w roku, dokonuje kontroli zapewnienia bezpiecznych </a:t>
            </a: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i </a:t>
            </a:r>
            <a:r>
              <a:rPr lang="pl-PL" sz="18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higienicznych warunków korzystania z obiektów należących do szkoły </a:t>
            </a: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oraz </a:t>
            </a:r>
            <a:r>
              <a:rPr lang="pl-PL" sz="18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określa kierunki ich poprawy.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Z kontroli sporządza się protokół, który podpisują osoby biorące w niej udział. Kopię protokołu dyrektor przekazuje organowi prowadzącemu.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4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		</a:t>
            </a:r>
            <a:endParaRPr lang="pl-PL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572000" y="571480"/>
            <a:ext cx="4032448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§ 2; § 3.1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4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Rozporządzenie Ministra Edukacji Narodowej </a:t>
            </a: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i </a:t>
            </a:r>
            <a:r>
              <a:rPr lang="pl-PL" sz="14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Sportu z dnia 31 grudnia 2002 r. w sprawie bezpieczeństwa i </a:t>
            </a: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higieny w </a:t>
            </a:r>
            <a:r>
              <a:rPr lang="pl-PL" sz="14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publicznych </a:t>
            </a: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i </a:t>
            </a:r>
            <a:r>
              <a:rPr lang="pl-PL" sz="14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niepublicznych szkołach i </a:t>
            </a: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placówkach</a:t>
            </a:r>
            <a:endParaRPr lang="pl-PL" sz="1400" i="1" dirty="0">
              <a:solidFill>
                <a:srgbClr val="0000FF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500034" y="571480"/>
            <a:ext cx="2808312" cy="149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stosujemy bhp</a:t>
            </a:r>
            <a:b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higienę</a:t>
            </a:r>
          </a:p>
        </p:txBody>
      </p:sp>
    </p:spTree>
    <p:extLst>
      <p:ext uri="{BB962C8B-B14F-4D97-AF65-F5344CB8AC3E}">
        <p14:creationId xmlns:p14="http://schemas.microsoft.com/office/powerpoint/2010/main" xmlns="" val="11796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14282" y="1214422"/>
            <a:ext cx="8712968" cy="4896544"/>
          </a:xfrm>
        </p:spPr>
        <p:txBody>
          <a:bodyPr>
            <a:normAutofit fontScale="85000" lnSpcReduction="20000"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</a:pPr>
            <a:endParaRPr lang="pl-PL" sz="14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600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Dyrektor </a:t>
            </a:r>
            <a:r>
              <a:rPr lang="pl-PL" sz="1600" b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szkoły 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zapewnia bezpieczeństwo na terenie wokół szkoły i placówki.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W pomieszczeniach zapewnia się właściwe oświetlenie, wentylację i ogrzewanie, ciepłą </a:t>
            </a: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i </a:t>
            </a:r>
            <a:r>
              <a:rPr lang="pl-PL" sz="16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zimną wodę oraz środki higieny osobistej.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Wyposażenie szkoły posiada odpowiednie atesty lub certyfikaty.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Prowadzenie zajęć odbywa się pod nadzorem upoważnionych do tego </a:t>
            </a: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osób.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Przerwy w zajęciach uczniowie spędzają pod nadzorem nauczyciela.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Plan zajęć dydaktyczno – wychowawczych powinien uwzględniać potrzebę równomiernego obciążenia zajęciami w poszczególnych dniach tygodnia.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Plany ewakuacji umieszcza się w widocznym miejscu, drogi ewakuacyjne oznacza </a:t>
            </a:r>
            <a:b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się w sposób wyraźny i trwały.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4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		</a:t>
            </a:r>
            <a:endParaRPr lang="pl-PL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714876" y="785794"/>
            <a:ext cx="4032448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§4; § 5;§ 8.1; § 9; § 14.1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4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Rozporządzenie Ministra Edukacji Narodowej </a:t>
            </a: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i </a:t>
            </a:r>
            <a:r>
              <a:rPr lang="pl-PL" sz="14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Sportu z dnia 31 grudnia 2002 r. w sprawie bezpieczeństwa i </a:t>
            </a: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higieny w publicznych </a:t>
            </a:r>
            <a:b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i </a:t>
            </a:r>
            <a:r>
              <a:rPr lang="pl-PL" sz="14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niepublicznych szkołach i placówkach</a:t>
            </a:r>
          </a:p>
        </p:txBody>
      </p:sp>
      <p:sp>
        <p:nvSpPr>
          <p:cNvPr id="5" name="Elipsa 4"/>
          <p:cNvSpPr/>
          <p:nvPr/>
        </p:nvSpPr>
        <p:spPr>
          <a:xfrm>
            <a:off x="500034" y="1000108"/>
            <a:ext cx="2952328" cy="12858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stosujemy bhp</a:t>
            </a:r>
            <a:b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higienę</a:t>
            </a:r>
          </a:p>
        </p:txBody>
      </p:sp>
    </p:spTree>
    <p:extLst>
      <p:ext uri="{BB962C8B-B14F-4D97-AF65-F5344CB8AC3E}">
        <p14:creationId xmlns:p14="http://schemas.microsoft.com/office/powerpoint/2010/main" xmlns="" val="34669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431032" y="714356"/>
            <a:ext cx="8712968" cy="5085184"/>
          </a:xfrm>
        </p:spPr>
        <p:txBody>
          <a:bodyPr>
            <a:normAutofit fontScale="85000" lnSpcReduction="10000"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4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W czasie zawodów sportowych organizowanych przez szkołę lub placówkę uczniowie pozostają pod opieką osób do tego upoważnionych.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Stopień trudności i intensywności ćwiczeń dostosowuje się do aktualnej sprawności fizycznej i wydolności ćwiczących.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Urządzenia do ćwiczeń, których przemieszczenie może stanowić zagrożenie  </a:t>
            </a: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dla </a:t>
            </a:r>
            <a:r>
              <a:rPr lang="pl-PL" sz="18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zdrowia ćwiczących, są mocowane na stałe.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Stan techniczny urządzeń i sprzętu sportowego jest sprawdzany przed każdymi zajęciami.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Dyrektor szkoły  prowadzi rejestr wypadków oraz omawia z pracownikami </a:t>
            </a: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ich </a:t>
            </a:r>
            <a:r>
              <a:rPr lang="pl-PL" sz="18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przyczyny oraz ustala środki niezbędne do zapobieżenia im.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4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		</a:t>
            </a:r>
            <a:endParaRPr lang="pl-PL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500562" y="571480"/>
            <a:ext cx="4032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§ 30; § 31; § 50; § 51</a:t>
            </a:r>
          </a:p>
          <a:p>
            <a:pPr algn="just"/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Rozporządzenie </a:t>
            </a:r>
            <a:r>
              <a:rPr lang="pl-PL" sz="14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Ministra Edukacji Narodowej </a:t>
            </a: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i </a:t>
            </a:r>
            <a:r>
              <a:rPr lang="pl-PL" sz="14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Sportu z dnia 31 grudnia 2002 r. w sprawie bezpieczeństwa i </a:t>
            </a: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higieny w </a:t>
            </a:r>
            <a:r>
              <a:rPr lang="pl-PL" sz="14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publicznych </a:t>
            </a: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i </a:t>
            </a:r>
            <a:r>
              <a:rPr lang="pl-PL" sz="1400" i="1" dirty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niepublicznych szkołach i placówkach</a:t>
            </a:r>
          </a:p>
        </p:txBody>
      </p:sp>
      <p:sp>
        <p:nvSpPr>
          <p:cNvPr id="5" name="Elipsa 4"/>
          <p:cNvSpPr/>
          <p:nvPr/>
        </p:nvSpPr>
        <p:spPr>
          <a:xfrm>
            <a:off x="285720" y="428604"/>
            <a:ext cx="2952328" cy="12581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stosujemy bhp</a:t>
            </a:r>
            <a:b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 higienę</a:t>
            </a:r>
          </a:p>
        </p:txBody>
      </p:sp>
    </p:spTree>
    <p:extLst>
      <p:ext uri="{BB962C8B-B14F-4D97-AF65-F5344CB8AC3E}">
        <p14:creationId xmlns:p14="http://schemas.microsoft.com/office/powerpoint/2010/main" xmlns="" val="40388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251520" y="1772816"/>
            <a:ext cx="8712968" cy="4896544"/>
          </a:xfrm>
        </p:spPr>
        <p:txBody>
          <a:bodyPr>
            <a:normAutofit fontScale="92500" lnSpcReduction="20000"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endParaRPr lang="pl-PL" sz="14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			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6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Organ prowadzący ma obowiązek zapewnić bezpłatny transport </a:t>
            </a:r>
            <a:r>
              <a:rPr lang="pl-PL" sz="18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pl-PL" sz="18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pl-PL" sz="18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i </a:t>
            </a: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opiekę </a:t>
            </a:r>
            <a:r>
              <a:rPr lang="pl-PL" sz="18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w czasie </a:t>
            </a: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przewozu, j</a:t>
            </a: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eżeli droga dziecka z domu do szkoły przekracza ustawowe odległości. 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Zasady </a:t>
            </a:r>
            <a:r>
              <a:rPr lang="pl-PL" sz="18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poruszania się pieszych.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Zasady poruszania się kolumn pieszych.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Zasady poruszania się podczas rajdów rowerowych.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17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pl-PL" sz="24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						</a:t>
            </a:r>
            <a:endParaRPr lang="pl-PL" sz="18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220071" y="1862480"/>
            <a:ext cx="3715281" cy="158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Art. 17 ust. 3, 3a, </a:t>
            </a:r>
          </a:p>
          <a:p>
            <a:pPr algn="r"/>
            <a:r>
              <a:rPr lang="pl-PL" sz="16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Ustawa o systemie oświaty</a:t>
            </a:r>
          </a:p>
          <a:p>
            <a:pPr algn="r"/>
            <a:endParaRPr lang="pl-PL" sz="16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pl-PL" sz="16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Art.  11. ust 1-3; art. 12 ust.1; art. 43 ust. 1-2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pl-PL" sz="1600" i="1" dirty="0" smtClean="0">
                <a:solidFill>
                  <a:srgbClr val="0000FF"/>
                </a:solidFill>
                <a:latin typeface="Arial" pitchFamily="34" charset="0"/>
                <a:ea typeface="Times New Roman"/>
                <a:cs typeface="Arial" pitchFamily="34" charset="0"/>
              </a:rPr>
              <a:t>Ustawa Prawo o ruchu drogowym</a:t>
            </a:r>
            <a:endParaRPr lang="pl-PL" sz="1600" i="1" dirty="0">
              <a:solidFill>
                <a:srgbClr val="0000FF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2480"/>
            <a:ext cx="2808312" cy="1510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742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2885</TotalTime>
  <Words>499</Words>
  <Application>Microsoft Office PowerPoint</Application>
  <PresentationFormat>Pokaz na ekranie (4:3)</PresentationFormat>
  <Paragraphs>355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Hol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Czesław Ziemniak</dc:creator>
  <cp:lastModifiedBy>sp_nr</cp:lastModifiedBy>
  <cp:revision>157</cp:revision>
  <cp:lastPrinted>2013-03-07T15:46:54Z</cp:lastPrinted>
  <dcterms:created xsi:type="dcterms:W3CDTF">2013-02-26T09:05:50Z</dcterms:created>
  <dcterms:modified xsi:type="dcterms:W3CDTF">2019-05-23T06:10:47Z</dcterms:modified>
</cp:coreProperties>
</file>