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3" r:id="rId8"/>
    <p:sldId id="264" r:id="rId9"/>
    <p:sldId id="265" r:id="rId10"/>
    <p:sldId id="262" r:id="rId11"/>
    <p:sldId id="266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stokąt zaokrąglony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0" name="Podtytuł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B7958D-3D7C-49B6-B483-EF3EE0BE6A3D}" type="datetimeFigureOut">
              <a:rPr lang="pl-PL" smtClean="0"/>
              <a:t>2019-12-03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58C03D-851C-4C91-AF0E-7D64764BE55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B7958D-3D7C-49B6-B483-EF3EE0BE6A3D}" type="datetimeFigureOut">
              <a:rPr lang="pl-PL" smtClean="0"/>
              <a:t>2019-12-03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58C03D-851C-4C91-AF0E-7D64764BE55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B7958D-3D7C-49B6-B483-EF3EE0BE6A3D}" type="datetimeFigureOut">
              <a:rPr lang="pl-PL" smtClean="0"/>
              <a:t>2019-12-03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58C03D-851C-4C91-AF0E-7D64764BE55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B7958D-3D7C-49B6-B483-EF3EE0BE6A3D}" type="datetimeFigureOut">
              <a:rPr lang="pl-PL" smtClean="0"/>
              <a:t>2019-12-03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58C03D-851C-4C91-AF0E-7D64764BE55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zaokrąglony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aokrąglony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B7958D-3D7C-49B6-B483-EF3EE0BE6A3D}" type="datetimeFigureOut">
              <a:rPr lang="pl-PL" smtClean="0"/>
              <a:t>2019-12-03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58C03D-851C-4C91-AF0E-7D64764BE55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B7958D-3D7C-49B6-B483-EF3EE0BE6A3D}" type="datetimeFigureOut">
              <a:rPr lang="pl-PL" smtClean="0"/>
              <a:t>2019-12-03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58C03D-851C-4C91-AF0E-7D64764BE55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B7958D-3D7C-49B6-B483-EF3EE0BE6A3D}" type="datetimeFigureOut">
              <a:rPr lang="pl-PL" smtClean="0"/>
              <a:t>2019-12-03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58C03D-851C-4C91-AF0E-7D64764BE55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B7958D-3D7C-49B6-B483-EF3EE0BE6A3D}" type="datetimeFigureOut">
              <a:rPr lang="pl-PL" smtClean="0"/>
              <a:t>2019-12-03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58C03D-851C-4C91-AF0E-7D64764BE55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B7958D-3D7C-49B6-B483-EF3EE0BE6A3D}" type="datetimeFigureOut">
              <a:rPr lang="pl-PL" smtClean="0"/>
              <a:t>2019-12-03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58C03D-851C-4C91-AF0E-7D64764BE55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B7958D-3D7C-49B6-B483-EF3EE0BE6A3D}" type="datetimeFigureOut">
              <a:rPr lang="pl-PL" smtClean="0"/>
              <a:t>2019-12-03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58C03D-851C-4C91-AF0E-7D64764BE55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 zaokrąglonym rogi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B7958D-3D7C-49B6-B483-EF3EE0BE6A3D}" type="datetimeFigureOut">
              <a:rPr lang="pl-PL" smtClean="0"/>
              <a:t>2019-12-03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58C03D-851C-4C91-AF0E-7D64764BE55A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zaokrąglony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ymbol zastępczy tytułu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1B7958D-3D7C-49B6-B483-EF3EE0BE6A3D}" type="datetimeFigureOut">
              <a:rPr lang="pl-PL" smtClean="0"/>
              <a:t>2019-12-03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C58C03D-851C-4C91-AF0E-7D64764BE55A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>
            <a:normAutofit/>
          </a:bodyPr>
          <a:lstStyle/>
          <a:p>
            <a:r>
              <a:rPr lang="pl-PL" sz="5400" dirty="0" smtClean="0">
                <a:solidFill>
                  <a:srgbClr val="008000"/>
                </a:solidFill>
              </a:rPr>
              <a:t>Co to jest </a:t>
            </a:r>
            <a:r>
              <a:rPr lang="pl-PL" sz="5400" dirty="0" err="1" smtClean="0">
                <a:solidFill>
                  <a:srgbClr val="008000"/>
                </a:solidFill>
              </a:rPr>
              <a:t>tutoring</a:t>
            </a:r>
            <a:r>
              <a:rPr lang="pl-PL" sz="5400" dirty="0" smtClean="0">
                <a:solidFill>
                  <a:srgbClr val="008000"/>
                </a:solidFill>
              </a:rPr>
              <a:t>?</a:t>
            </a:r>
            <a:endParaRPr lang="pl-PL" sz="5400" dirty="0">
              <a:solidFill>
                <a:srgbClr val="008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11560" y="2924944"/>
            <a:ext cx="7304856" cy="3168352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pl-PL" b="1" dirty="0" smtClean="0"/>
              <a:t>Proces </a:t>
            </a:r>
            <a:r>
              <a:rPr lang="pl-PL" b="1" dirty="0"/>
              <a:t>zindywidualizowanej </a:t>
            </a:r>
            <a:r>
              <a:rPr lang="pl-PL" b="1" dirty="0" smtClean="0"/>
              <a:t>edukacji, </a:t>
            </a:r>
            <a:r>
              <a:rPr lang="pl-PL" dirty="0" smtClean="0"/>
              <a:t>nakierowany </a:t>
            </a:r>
            <a:r>
              <a:rPr lang="pl-PL" dirty="0"/>
              <a:t>na integralny – obejmujący </a:t>
            </a:r>
            <a:r>
              <a:rPr lang="pl-PL" dirty="0" smtClean="0"/>
              <a:t>wiedzę, umiejętności </a:t>
            </a:r>
            <a:r>
              <a:rPr lang="pl-PL" dirty="0"/>
              <a:t>i postawy – rozwój </a:t>
            </a:r>
            <a:r>
              <a:rPr lang="pl-PL" dirty="0" smtClean="0"/>
              <a:t>podopiecznego</a:t>
            </a:r>
          </a:p>
          <a:p>
            <a:pPr algn="l"/>
            <a:endParaRPr lang="pl-PL" dirty="0" smtClean="0"/>
          </a:p>
          <a:p>
            <a:pPr algn="l"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pl-PL" b="1" dirty="0" smtClean="0"/>
              <a:t>Istotą </a:t>
            </a:r>
            <a:r>
              <a:rPr lang="pl-PL" b="1" dirty="0" err="1" smtClean="0"/>
              <a:t>tutoringu</a:t>
            </a:r>
            <a:r>
              <a:rPr lang="pl-PL" b="1" dirty="0" smtClean="0"/>
              <a:t> </a:t>
            </a:r>
            <a:r>
              <a:rPr lang="pl-PL" dirty="0" smtClean="0"/>
              <a:t>są indywidualne spotkania, w trakcie których w atmosferze dialogu, tzn. szacunku i zaufania, tutor pomaga uczniowi poszukiwać własnej drogi do wiedzy, tożsamości oraz wielopłaszczyznowego rozwoju.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56294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l-PL" dirty="0" smtClean="0">
                <a:solidFill>
                  <a:srgbClr val="008100"/>
                </a:solidFill>
                <a:latin typeface="DejaVuSans"/>
              </a:rPr>
              <a:t>Jak </a:t>
            </a:r>
            <a:r>
              <a:rPr lang="pl-PL" dirty="0" smtClean="0">
                <a:solidFill>
                  <a:srgbClr val="008100"/>
                </a:solidFill>
                <a:latin typeface="DejaVuSans"/>
              </a:rPr>
              <a:t>pracuje tutor?</a:t>
            </a:r>
          </a:p>
          <a:p>
            <a:pPr>
              <a:buNone/>
            </a:pPr>
            <a:endParaRPr lang="pl-PL" dirty="0" smtClean="0">
              <a:solidFill>
                <a:srgbClr val="008100"/>
              </a:solidFill>
              <a:latin typeface="DejaVuSans"/>
            </a:endParaRPr>
          </a:p>
          <a:p>
            <a:pPr>
              <a:buNone/>
            </a:pPr>
            <a:r>
              <a:rPr lang="pl-PL" dirty="0" smtClean="0"/>
              <a:t>- umiejętnie </a:t>
            </a:r>
            <a:r>
              <a:rPr lang="pl-PL" dirty="0" smtClean="0"/>
              <a:t>zadaje pytania,</a:t>
            </a:r>
          </a:p>
          <a:p>
            <a:pPr>
              <a:buNone/>
            </a:pPr>
            <a:r>
              <a:rPr lang="pl-PL" dirty="0" smtClean="0"/>
              <a:t>- uważnie słucha,</a:t>
            </a:r>
          </a:p>
          <a:p>
            <a:pPr>
              <a:buNone/>
            </a:pPr>
            <a:r>
              <a:rPr lang="pl-PL" dirty="0" smtClean="0"/>
              <a:t>- udziela informacji zwrotnej,</a:t>
            </a:r>
          </a:p>
          <a:p>
            <a:pPr>
              <a:buNone/>
            </a:pPr>
            <a:r>
              <a:rPr lang="pl-PL" dirty="0" smtClean="0"/>
              <a:t>- motywuje,</a:t>
            </a:r>
          </a:p>
          <a:p>
            <a:pPr>
              <a:buNone/>
            </a:pPr>
            <a:r>
              <a:rPr lang="pl-PL" dirty="0" smtClean="0"/>
              <a:t>- wyznacza cele (wspólnie z podopiecznym),</a:t>
            </a:r>
          </a:p>
          <a:p>
            <a:pPr>
              <a:buNone/>
            </a:pPr>
            <a:r>
              <a:rPr lang="pl-PL" dirty="0" smtClean="0"/>
              <a:t>- wspomaga w planowaniu drogi do ich osiągnięcia,</a:t>
            </a:r>
          </a:p>
          <a:p>
            <a:pPr>
              <a:buNone/>
            </a:pPr>
            <a:r>
              <a:rPr lang="pl-PL" dirty="0" smtClean="0"/>
              <a:t>- monitoruje,</a:t>
            </a:r>
          </a:p>
          <a:p>
            <a:pPr>
              <a:buNone/>
            </a:pPr>
            <a:r>
              <a:rPr lang="pl-PL" dirty="0" smtClean="0"/>
              <a:t>- rozlicza z wykonanych zadań,</a:t>
            </a:r>
          </a:p>
          <a:p>
            <a:pPr>
              <a:buNone/>
            </a:pPr>
            <a:r>
              <a:rPr lang="pl-PL" dirty="0" smtClean="0"/>
              <a:t>- bazuje na swojej autentyczności i </a:t>
            </a:r>
            <a:r>
              <a:rPr lang="pl-PL" dirty="0" smtClean="0"/>
              <a:t>realnych możliwościach </a:t>
            </a:r>
            <a:r>
              <a:rPr lang="pl-PL" dirty="0" smtClean="0"/>
              <a:t>podopiecznego,</a:t>
            </a:r>
          </a:p>
          <a:p>
            <a:pPr>
              <a:buNone/>
            </a:pPr>
            <a:r>
              <a:rPr lang="pl-PL" dirty="0" smtClean="0"/>
              <a:t>- zna swoje ograniczenia i wie, ile może „</a:t>
            </a:r>
            <a:r>
              <a:rPr lang="pl-PL" dirty="0" smtClean="0"/>
              <a:t>dać” podopiecznemu </a:t>
            </a:r>
            <a:r>
              <a:rPr lang="pl-PL" dirty="0" smtClean="0"/>
              <a:t>i kiedy wskazane jest, by </a:t>
            </a:r>
            <a:r>
              <a:rPr lang="pl-PL" dirty="0" smtClean="0"/>
              <a:t>zmienić tutora.</a:t>
            </a: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764704"/>
            <a:ext cx="2232248" cy="166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Zbieramy kartki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Dziękuję za uwagę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653136"/>
            <a:ext cx="8183880" cy="1051560"/>
          </a:xfrm>
        </p:spPr>
        <p:txBody>
          <a:bodyPr>
            <a:noAutofit/>
          </a:bodyPr>
          <a:lstStyle/>
          <a:p>
            <a:r>
              <a:rPr lang="pl-PL" sz="2400" i="1" dirty="0" smtClean="0"/>
              <a:t>z książki ks. prof. Janusza</a:t>
            </a:r>
            <a:br>
              <a:rPr lang="pl-PL" sz="2400" i="1" dirty="0" smtClean="0"/>
            </a:br>
            <a:r>
              <a:rPr lang="pl-PL" sz="2400" i="1" dirty="0" smtClean="0"/>
              <a:t>Tarnowskiego „Jak wychowywać</a:t>
            </a:r>
            <a:br>
              <a:rPr lang="pl-PL" sz="2400" i="1" dirty="0" smtClean="0"/>
            </a:br>
            <a:r>
              <a:rPr lang="pl-PL" sz="2400" i="1" dirty="0" smtClean="0"/>
              <a:t>- w świecie paradoksów”</a:t>
            </a:r>
            <a:endParaRPr lang="pl-PL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988840"/>
            <a:ext cx="3437911" cy="2243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467544" y="548680"/>
            <a:ext cx="457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/>
              <a:t>Jeżeli nauczyciel</a:t>
            </a:r>
          </a:p>
          <a:p>
            <a:r>
              <a:rPr lang="pl-PL" sz="2800" b="1" dirty="0"/>
              <a:t>chce nauczyć Johna</a:t>
            </a:r>
          </a:p>
          <a:p>
            <a:r>
              <a:rPr lang="pl-PL" sz="2800" b="1" dirty="0"/>
              <a:t>matematyki, to musi</a:t>
            </a:r>
          </a:p>
          <a:p>
            <a:r>
              <a:rPr lang="pl-PL" sz="2800" b="1" dirty="0"/>
              <a:t>znać matematykę</a:t>
            </a:r>
          </a:p>
          <a:p>
            <a:r>
              <a:rPr lang="pl-PL" sz="2800" b="1" dirty="0"/>
              <a:t>i Johna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04864"/>
            <a:ext cx="273367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1187624" y="836712"/>
            <a:ext cx="65888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200" b="1" baseline="0" dirty="0" smtClean="0">
                <a:solidFill>
                  <a:srgbClr val="008100"/>
                </a:solidFill>
                <a:latin typeface="DejaVuSans"/>
              </a:rPr>
              <a:t>Cel </a:t>
            </a:r>
            <a:r>
              <a:rPr lang="pl-PL" sz="7200" b="1" baseline="0" dirty="0" err="1" smtClean="0">
                <a:solidFill>
                  <a:srgbClr val="008100"/>
                </a:solidFill>
                <a:latin typeface="ArialMT"/>
              </a:rPr>
              <a:t>tutoringu</a:t>
            </a:r>
            <a:r>
              <a:rPr lang="pl-PL" sz="7200" b="1" baseline="0" dirty="0" smtClean="0">
                <a:solidFill>
                  <a:srgbClr val="008100"/>
                </a:solidFill>
                <a:latin typeface="DejaVuSans"/>
              </a:rPr>
              <a:t>:</a:t>
            </a:r>
            <a:endParaRPr lang="pl-PL" sz="7200" b="1" dirty="0"/>
          </a:p>
        </p:txBody>
      </p:sp>
      <p:sp>
        <p:nvSpPr>
          <p:cNvPr id="6" name="Prostokąt 5"/>
          <p:cNvSpPr/>
          <p:nvPr/>
        </p:nvSpPr>
        <p:spPr>
          <a:xfrm>
            <a:off x="3635896" y="2204864"/>
            <a:ext cx="475252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dirty="0" smtClean="0"/>
              <a:t>Dostrzec</a:t>
            </a:r>
          </a:p>
          <a:p>
            <a:r>
              <a:rPr lang="pl-PL" sz="4400" dirty="0" smtClean="0"/>
              <a:t>talent</a:t>
            </a:r>
            <a:endParaRPr lang="pl-PL" sz="4400" dirty="0"/>
          </a:p>
          <a:p>
            <a:r>
              <a:rPr lang="pl-PL" sz="4400" dirty="0"/>
              <a:t>i rozwinąć</a:t>
            </a:r>
          </a:p>
          <a:p>
            <a:r>
              <a:rPr lang="pl-PL" sz="4400" dirty="0"/>
              <a:t>potencjał!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187624" y="836712"/>
            <a:ext cx="65888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0" b="1" baseline="0" dirty="0" smtClean="0">
                <a:solidFill>
                  <a:srgbClr val="008100"/>
                </a:solidFill>
                <a:latin typeface="DejaVuSans"/>
              </a:rPr>
              <a:t>Cele </a:t>
            </a:r>
            <a:r>
              <a:rPr lang="pl-PL" sz="7000" b="1" baseline="0" dirty="0" err="1" smtClean="0">
                <a:solidFill>
                  <a:srgbClr val="008100"/>
                </a:solidFill>
                <a:latin typeface="ArialMT"/>
              </a:rPr>
              <a:t>tutoringu</a:t>
            </a:r>
            <a:r>
              <a:rPr lang="pl-PL" sz="7200" b="1" baseline="0" dirty="0" smtClean="0">
                <a:solidFill>
                  <a:srgbClr val="008100"/>
                </a:solidFill>
                <a:latin typeface="DejaVuSans"/>
              </a:rPr>
              <a:t>:</a:t>
            </a:r>
            <a:endParaRPr lang="pl-PL" sz="7200" b="1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539552" y="1844824"/>
            <a:ext cx="8183880" cy="4187952"/>
          </a:xfrm>
        </p:spPr>
        <p:txBody>
          <a:bodyPr>
            <a:normAutofit fontScale="92500"/>
          </a:bodyPr>
          <a:lstStyle/>
          <a:p>
            <a:r>
              <a:rPr lang="pl-PL" dirty="0" smtClean="0"/>
              <a:t>ukończenie szkoły z perspektywą „patrzenia </a:t>
            </a:r>
            <a:r>
              <a:rPr lang="pl-PL" dirty="0" smtClean="0"/>
              <a:t>do przodu</a:t>
            </a:r>
            <a:r>
              <a:rPr lang="pl-PL" dirty="0" smtClean="0"/>
              <a:t>” (ścieżka kariery życiowej)</a:t>
            </a:r>
          </a:p>
          <a:p>
            <a:r>
              <a:rPr lang="pl-PL" dirty="0" smtClean="0"/>
              <a:t>pomoc </a:t>
            </a:r>
            <a:r>
              <a:rPr lang="pl-PL" dirty="0" smtClean="0"/>
              <a:t>w dorastaniu, dojrzewaniu (</a:t>
            </a:r>
            <a:r>
              <a:rPr lang="pl-PL" dirty="0" smtClean="0"/>
              <a:t>budowaniu systemu </a:t>
            </a:r>
            <a:r>
              <a:rPr lang="pl-PL" dirty="0" smtClean="0"/>
              <a:t>wartości, podejmowaniu decyzji i </a:t>
            </a:r>
            <a:r>
              <a:rPr lang="pl-PL" dirty="0" smtClean="0"/>
              <a:t>braniu za </a:t>
            </a:r>
            <a:r>
              <a:rPr lang="pl-PL" dirty="0" smtClean="0"/>
              <a:t>nie odpowiedzialności)</a:t>
            </a:r>
          </a:p>
          <a:p>
            <a:r>
              <a:rPr lang="pl-PL" dirty="0" smtClean="0"/>
              <a:t>przejmowanie </a:t>
            </a:r>
            <a:r>
              <a:rPr lang="pl-PL" dirty="0" smtClean="0"/>
              <a:t>odpowiedzialności za </a:t>
            </a:r>
            <a:r>
              <a:rPr lang="pl-PL" dirty="0" smtClean="0"/>
              <a:t>własną naukę</a:t>
            </a:r>
            <a:endParaRPr lang="pl-PL" dirty="0" smtClean="0"/>
          </a:p>
          <a:p>
            <a:r>
              <a:rPr lang="pl-PL" dirty="0" smtClean="0"/>
              <a:t>budowanie </a:t>
            </a:r>
            <a:r>
              <a:rPr lang="pl-PL" dirty="0" smtClean="0"/>
              <a:t>pozytywnych </a:t>
            </a:r>
            <a:r>
              <a:rPr lang="pl-PL" dirty="0" smtClean="0"/>
              <a:t>relacji interpersonalnych </a:t>
            </a:r>
            <a:r>
              <a:rPr lang="pl-PL" dirty="0" smtClean="0"/>
              <a:t>w szkole i poza nią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187624" y="836712"/>
            <a:ext cx="65888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6000" b="1" baseline="0" dirty="0" smtClean="0">
                <a:solidFill>
                  <a:srgbClr val="008100"/>
                </a:solidFill>
                <a:latin typeface="DejaVuSans"/>
              </a:rPr>
              <a:t>Etapy </a:t>
            </a:r>
            <a:r>
              <a:rPr lang="pl-PL" sz="6000" b="1" baseline="0" dirty="0" err="1" smtClean="0">
                <a:solidFill>
                  <a:srgbClr val="008100"/>
                </a:solidFill>
                <a:latin typeface="ArialMT"/>
              </a:rPr>
              <a:t>tutoringu</a:t>
            </a:r>
            <a:r>
              <a:rPr lang="pl-PL" sz="7200" b="1" baseline="0" dirty="0" smtClean="0">
                <a:solidFill>
                  <a:srgbClr val="008100"/>
                </a:solidFill>
                <a:latin typeface="DejaVuSans"/>
              </a:rPr>
              <a:t>:</a:t>
            </a:r>
            <a:endParaRPr lang="pl-PL" sz="7200" b="1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539552" y="1844824"/>
            <a:ext cx="8183880" cy="41879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b="1" dirty="0" smtClean="0"/>
              <a:t>1. Poznanie </a:t>
            </a:r>
            <a:r>
              <a:rPr lang="pl-PL" b="1" dirty="0" smtClean="0"/>
              <a:t>podopiecznego </a:t>
            </a:r>
            <a:r>
              <a:rPr lang="pl-PL" i="1" dirty="0" smtClean="0"/>
              <a:t>(talenty, </a:t>
            </a:r>
            <a:r>
              <a:rPr lang="pl-PL" i="1" dirty="0" smtClean="0"/>
              <a:t>słabe i </a:t>
            </a:r>
            <a:r>
              <a:rPr lang="pl-PL" i="1" dirty="0" smtClean="0"/>
              <a:t>mocne strony – styl pracy, wartości, </a:t>
            </a:r>
            <a:r>
              <a:rPr lang="pl-PL" i="1" dirty="0" smtClean="0"/>
              <a:t>plany życiowe</a:t>
            </a:r>
            <a:r>
              <a:rPr lang="pl-PL" i="1" dirty="0" smtClean="0"/>
              <a:t>)</a:t>
            </a:r>
          </a:p>
          <a:p>
            <a:pPr>
              <a:buNone/>
            </a:pPr>
            <a:r>
              <a:rPr lang="pl-PL" b="1" dirty="0" smtClean="0"/>
              <a:t>2. Wspólne wyznaczenie </a:t>
            </a:r>
            <a:r>
              <a:rPr lang="pl-PL" b="1" dirty="0" smtClean="0"/>
              <a:t>celów edukacyjnych </a:t>
            </a:r>
            <a:r>
              <a:rPr lang="pl-PL" i="1" dirty="0" smtClean="0"/>
              <a:t>(zaplanowanie </a:t>
            </a:r>
            <a:r>
              <a:rPr lang="pl-PL" i="1" dirty="0" smtClean="0"/>
              <a:t>działań, kontrakt</a:t>
            </a:r>
            <a:r>
              <a:rPr lang="pl-PL" i="1" dirty="0" smtClean="0"/>
              <a:t>, </a:t>
            </a:r>
            <a:r>
              <a:rPr lang="pl-PL" i="1" dirty="0" smtClean="0"/>
              <a:t>umowa)</a:t>
            </a:r>
          </a:p>
          <a:p>
            <a:pPr>
              <a:buNone/>
            </a:pPr>
            <a:r>
              <a:rPr lang="pl-PL" b="1" dirty="0" smtClean="0"/>
              <a:t>3</a:t>
            </a:r>
            <a:r>
              <a:rPr lang="pl-PL" b="1" dirty="0" smtClean="0"/>
              <a:t>. Realizacja przyjętego planu </a:t>
            </a:r>
            <a:r>
              <a:rPr lang="pl-PL" b="1" dirty="0" smtClean="0"/>
              <a:t>współpracy </a:t>
            </a:r>
            <a:r>
              <a:rPr lang="pl-PL" i="1" dirty="0" smtClean="0"/>
              <a:t>(monitoring</a:t>
            </a:r>
            <a:r>
              <a:rPr lang="pl-PL" i="1" dirty="0" smtClean="0"/>
              <a:t>)</a:t>
            </a:r>
          </a:p>
          <a:p>
            <a:pPr>
              <a:buNone/>
            </a:pPr>
            <a:r>
              <a:rPr lang="pl-PL" b="1" dirty="0" smtClean="0"/>
              <a:t>4. Podsumowanie efektów </a:t>
            </a:r>
            <a:r>
              <a:rPr lang="pl-PL" b="1" dirty="0" smtClean="0"/>
              <a:t>współpracy </a:t>
            </a:r>
            <a:r>
              <a:rPr lang="pl-PL" i="1" dirty="0" smtClean="0"/>
              <a:t>(ewaluacja</a:t>
            </a:r>
            <a:r>
              <a:rPr lang="pl-PL" i="1" dirty="0" smtClean="0"/>
              <a:t>, świętowanie)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b="1" dirty="0" smtClean="0">
              <a:solidFill>
                <a:srgbClr val="008000"/>
              </a:solidFill>
            </a:endParaRPr>
          </a:p>
          <a:p>
            <a:pPr>
              <a:buNone/>
            </a:pPr>
            <a:r>
              <a:rPr lang="pl-PL" b="1" dirty="0" smtClean="0">
                <a:solidFill>
                  <a:srgbClr val="008000"/>
                </a:solidFill>
              </a:rPr>
              <a:t>Co </a:t>
            </a:r>
            <a:r>
              <a:rPr lang="pl-PL" b="1" dirty="0" smtClean="0">
                <a:solidFill>
                  <a:srgbClr val="008000"/>
                </a:solidFill>
              </a:rPr>
              <a:t>to znaczy </a:t>
            </a:r>
            <a:r>
              <a:rPr lang="pl-PL" b="1" dirty="0" smtClean="0">
                <a:solidFill>
                  <a:srgbClr val="008000"/>
                </a:solidFill>
              </a:rPr>
              <a:t>wspierający nauczyciel </a:t>
            </a:r>
            <a:r>
              <a:rPr lang="pl-PL" b="1" dirty="0" smtClean="0">
                <a:solidFill>
                  <a:srgbClr val="008000"/>
                </a:solidFill>
              </a:rPr>
              <a:t>w opinii uczniów</a:t>
            </a:r>
            <a:r>
              <a:rPr lang="pl-PL" b="1" dirty="0" smtClean="0">
                <a:solidFill>
                  <a:srgbClr val="008000"/>
                </a:solidFill>
              </a:rPr>
              <a:t>?</a:t>
            </a:r>
          </a:p>
          <a:p>
            <a:pPr>
              <a:buNone/>
            </a:pPr>
            <a:endParaRPr lang="pl-PL" dirty="0" smtClean="0">
              <a:solidFill>
                <a:srgbClr val="008000"/>
              </a:solidFill>
            </a:endParaRPr>
          </a:p>
          <a:p>
            <a:pPr>
              <a:buNone/>
            </a:pPr>
            <a:endParaRPr lang="pl-PL" dirty="0" smtClean="0">
              <a:solidFill>
                <a:srgbClr val="008000"/>
              </a:solidFill>
            </a:endParaRPr>
          </a:p>
          <a:p>
            <a:pPr>
              <a:buNone/>
            </a:pPr>
            <a:r>
              <a:rPr lang="pl-PL" i="1" dirty="0" smtClean="0"/>
              <a:t>„Wspierający nauczyciel to taki, </a:t>
            </a:r>
            <a:r>
              <a:rPr lang="pl-PL" i="1" dirty="0" smtClean="0"/>
              <a:t>który mnie </a:t>
            </a:r>
            <a:r>
              <a:rPr lang="pl-PL" i="1" dirty="0" smtClean="0"/>
              <a:t>dobrze zna i któremu na </a:t>
            </a:r>
            <a:r>
              <a:rPr lang="pl-PL" i="1" dirty="0" smtClean="0"/>
              <a:t>mnie zależy</a:t>
            </a:r>
            <a:r>
              <a:rPr lang="pl-PL" i="1" dirty="0" smtClean="0"/>
              <a:t>. Stawia wysokie wymagania, </a:t>
            </a:r>
            <a:r>
              <a:rPr lang="pl-PL" i="1" dirty="0" smtClean="0"/>
              <a:t>które są </a:t>
            </a:r>
            <a:r>
              <a:rPr lang="pl-PL" i="1" dirty="0" smtClean="0"/>
              <a:t>jasne i uczciwe. Jest sprawiedliwy”.</a:t>
            </a:r>
            <a:endParaRPr lang="pl-PL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0588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pl-PL" b="1" dirty="0" smtClean="0">
              <a:solidFill>
                <a:srgbClr val="008000"/>
              </a:solidFill>
            </a:endParaRPr>
          </a:p>
          <a:p>
            <a:pPr>
              <a:buNone/>
            </a:pPr>
            <a:r>
              <a:rPr lang="pl-PL" b="1" dirty="0" smtClean="0">
                <a:solidFill>
                  <a:srgbClr val="008000"/>
                </a:solidFill>
              </a:rPr>
              <a:t>Kim jest Tutor?</a:t>
            </a:r>
          </a:p>
          <a:p>
            <a:pPr>
              <a:buNone/>
            </a:pPr>
            <a:endParaRPr lang="pl-PL" dirty="0" smtClean="0">
              <a:solidFill>
                <a:srgbClr val="008000"/>
              </a:solidFill>
            </a:endParaRPr>
          </a:p>
          <a:p>
            <a:pPr>
              <a:buNone/>
            </a:pPr>
            <a:endParaRPr lang="pl-PL" dirty="0" smtClean="0">
              <a:solidFill>
                <a:srgbClr val="008000"/>
              </a:solidFill>
            </a:endParaRPr>
          </a:p>
          <a:p>
            <a:pPr>
              <a:buNone/>
            </a:pPr>
            <a:endParaRPr lang="pl-PL" dirty="0" smtClean="0">
              <a:solidFill>
                <a:srgbClr val="008000"/>
              </a:solidFill>
            </a:endParaRPr>
          </a:p>
          <a:p>
            <a:pPr>
              <a:buNone/>
            </a:pPr>
            <a:r>
              <a:rPr lang="pl-PL" dirty="0" smtClean="0"/>
              <a:t>Tutor – mentor. Dobry nauczyciel, mądry </a:t>
            </a:r>
            <a:r>
              <a:rPr lang="pl-PL" dirty="0" smtClean="0"/>
              <a:t>doradca i </a:t>
            </a:r>
            <a:r>
              <a:rPr lang="pl-PL" dirty="0" smtClean="0"/>
              <a:t>człowiek godny </a:t>
            </a:r>
            <a:r>
              <a:rPr lang="pl-PL" dirty="0" smtClean="0"/>
              <a:t>zaufania. 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Wierzy </a:t>
            </a:r>
            <a:r>
              <a:rPr lang="pl-PL" dirty="0" smtClean="0"/>
              <a:t>w możliwości ucznia, wspiera go </a:t>
            </a:r>
            <a:r>
              <a:rPr lang="pl-PL" dirty="0" smtClean="0"/>
              <a:t>i doradza, inspiruje</a:t>
            </a:r>
            <a:r>
              <a:rPr lang="pl-PL" dirty="0" smtClean="0"/>
              <a:t>, skłania do myślenia, dzieli się </a:t>
            </a:r>
            <a:r>
              <a:rPr lang="pl-PL" dirty="0" smtClean="0"/>
              <a:t>własnym doświadczeniem </a:t>
            </a:r>
            <a:r>
              <a:rPr lang="pl-PL" dirty="0" smtClean="0"/>
              <a:t>i wiedzą, nie stroni od </a:t>
            </a:r>
            <a:r>
              <a:rPr lang="pl-PL" dirty="0" smtClean="0"/>
              <a:t>własnej „oceny</a:t>
            </a:r>
            <a:r>
              <a:rPr lang="pl-PL" dirty="0" smtClean="0"/>
              <a:t>” i jasno ją wyraża.</a:t>
            </a:r>
            <a:endParaRPr lang="pl-PL" dirty="0" smtClean="0">
              <a:solidFill>
                <a:srgbClr val="008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692696"/>
            <a:ext cx="2357529" cy="1682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058888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pl-PL" b="1" dirty="0" smtClean="0">
              <a:solidFill>
                <a:srgbClr val="008000"/>
              </a:solidFill>
            </a:endParaRPr>
          </a:p>
          <a:p>
            <a:pPr algn="ctr">
              <a:buNone/>
            </a:pPr>
            <a:r>
              <a:rPr lang="pl-PL" sz="3600" b="1" dirty="0" smtClean="0">
                <a:solidFill>
                  <a:srgbClr val="008000"/>
                </a:solidFill>
              </a:rPr>
              <a:t>TUTOR w szkole:</a:t>
            </a:r>
          </a:p>
          <a:p>
            <a:endParaRPr lang="pl-PL" dirty="0" smtClean="0"/>
          </a:p>
          <a:p>
            <a:r>
              <a:rPr lang="pl-PL" dirty="0" smtClean="0"/>
              <a:t>Nie </a:t>
            </a:r>
            <a:r>
              <a:rPr lang="pl-PL" dirty="0" smtClean="0"/>
              <a:t>podejmuje się </a:t>
            </a:r>
            <a:r>
              <a:rPr lang="pl-PL" dirty="0" smtClean="0"/>
              <a:t>pracy terapeutycznej</a:t>
            </a:r>
            <a:r>
              <a:rPr lang="pl-PL" dirty="0" smtClean="0"/>
              <a:t>, choć jego </a:t>
            </a:r>
            <a:r>
              <a:rPr lang="pl-PL" dirty="0" smtClean="0"/>
              <a:t>działania mogą </a:t>
            </a:r>
            <a:r>
              <a:rPr lang="pl-PL" dirty="0" smtClean="0"/>
              <a:t>mieć takie konsekwencje.</a:t>
            </a:r>
          </a:p>
          <a:p>
            <a:r>
              <a:rPr lang="pl-PL" dirty="0" smtClean="0"/>
              <a:t>Nie </a:t>
            </a:r>
            <a:r>
              <a:rPr lang="pl-PL" dirty="0" smtClean="0"/>
              <a:t>skupia się na problemach, ale </a:t>
            </a:r>
            <a:r>
              <a:rPr lang="pl-PL" dirty="0" smtClean="0"/>
              <a:t>na ich </a:t>
            </a:r>
            <a:r>
              <a:rPr lang="pl-PL" dirty="0" smtClean="0"/>
              <a:t>rozwiązaniu!</a:t>
            </a:r>
          </a:p>
          <a:p>
            <a:r>
              <a:rPr lang="pl-PL" dirty="0" smtClean="0"/>
              <a:t>Jest </a:t>
            </a:r>
            <a:r>
              <a:rPr lang="pl-PL" dirty="0" smtClean="0"/>
              <a:t>świadomy swoich </a:t>
            </a:r>
            <a:r>
              <a:rPr lang="pl-PL" dirty="0" smtClean="0"/>
              <a:t>kompetencji i </a:t>
            </a:r>
            <a:r>
              <a:rPr lang="pl-PL" dirty="0" smtClean="0"/>
              <a:t>granic.</a:t>
            </a:r>
          </a:p>
          <a:p>
            <a:r>
              <a:rPr lang="pl-PL" dirty="0" smtClean="0"/>
              <a:t>Wie</a:t>
            </a:r>
            <a:r>
              <a:rPr lang="pl-PL" dirty="0" smtClean="0"/>
              <a:t>, kiedy odwołać się do </a:t>
            </a:r>
            <a:r>
              <a:rPr lang="pl-PL" dirty="0" smtClean="0"/>
              <a:t>pomocy innych </a:t>
            </a:r>
            <a:r>
              <a:rPr lang="pl-PL" dirty="0" smtClean="0"/>
              <a:t>specjalistów.</a:t>
            </a:r>
            <a:endParaRPr lang="pl-PL" dirty="0" smtClean="0">
              <a:solidFill>
                <a:srgbClr val="008000"/>
              </a:solidFill>
            </a:endParaRPr>
          </a:p>
          <a:p>
            <a:pPr>
              <a:buNone/>
            </a:pPr>
            <a:endParaRPr lang="pl-PL" dirty="0" smtClean="0">
              <a:solidFill>
                <a:srgbClr val="008000"/>
              </a:solidFill>
            </a:endParaRPr>
          </a:p>
          <a:p>
            <a:pPr>
              <a:buNone/>
            </a:pPr>
            <a:endParaRPr lang="pl-PL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0588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pl-PL" b="1" dirty="0" smtClean="0">
              <a:solidFill>
                <a:srgbClr val="008000"/>
              </a:solidFill>
            </a:endParaRPr>
          </a:p>
          <a:p>
            <a:pPr algn="ctr">
              <a:buNone/>
            </a:pPr>
            <a:r>
              <a:rPr lang="pl-PL" sz="3600" dirty="0" smtClean="0">
                <a:solidFill>
                  <a:srgbClr val="008100"/>
                </a:solidFill>
                <a:latin typeface="DejaVuSans"/>
              </a:rPr>
              <a:t>Założenia w pracy </a:t>
            </a:r>
            <a:r>
              <a:rPr lang="pl-PL" sz="3600" dirty="0" smtClean="0">
                <a:solidFill>
                  <a:srgbClr val="008100"/>
                </a:solidFill>
                <a:latin typeface="DejaVuSans"/>
              </a:rPr>
              <a:t>tutora</a:t>
            </a:r>
            <a:endParaRPr lang="pl-PL" sz="3600" b="1" dirty="0" smtClean="0">
              <a:solidFill>
                <a:srgbClr val="008000"/>
              </a:solidFill>
            </a:endParaRPr>
          </a:p>
          <a:p>
            <a:endParaRPr lang="pl-PL" dirty="0" smtClean="0"/>
          </a:p>
          <a:p>
            <a:r>
              <a:rPr lang="pl-PL" b="1" dirty="0" smtClean="0"/>
              <a:t>Koncentracja na mocnych stronach.</a:t>
            </a:r>
          </a:p>
          <a:p>
            <a:r>
              <a:rPr lang="pl-PL" b="1" dirty="0" smtClean="0"/>
              <a:t>Zmiana </a:t>
            </a:r>
            <a:r>
              <a:rPr lang="pl-PL" b="1" dirty="0" smtClean="0"/>
              <a:t>przekonań blokujących rozwój.</a:t>
            </a:r>
          </a:p>
          <a:p>
            <a:r>
              <a:rPr lang="pl-PL" b="1" dirty="0" smtClean="0"/>
              <a:t>Rozmowy </a:t>
            </a:r>
            <a:r>
              <a:rPr lang="pl-PL" i="1" dirty="0" smtClean="0"/>
              <a:t>(znajdowanie wspólnego języka)</a:t>
            </a:r>
          </a:p>
          <a:p>
            <a:r>
              <a:rPr lang="pl-PL" b="1" dirty="0" smtClean="0"/>
              <a:t>Nieformalne spotkania</a:t>
            </a:r>
            <a:r>
              <a:rPr lang="pl-PL" i="1" dirty="0" smtClean="0"/>
              <a:t>(rozmowy </a:t>
            </a:r>
            <a:r>
              <a:rPr lang="pl-PL" i="1" dirty="0" smtClean="0"/>
              <a:t>pomiędzy zajęciami, spotkania na mieście, wyjście do kina…).</a:t>
            </a:r>
          </a:p>
          <a:p>
            <a:r>
              <a:rPr lang="pl-PL" b="1" dirty="0" smtClean="0"/>
              <a:t>Wzajemność </a:t>
            </a:r>
            <a:r>
              <a:rPr lang="pl-PL" i="1" dirty="0" smtClean="0"/>
              <a:t>(dzielenie </a:t>
            </a:r>
            <a:r>
              <a:rPr lang="pl-PL" i="1" dirty="0" smtClean="0"/>
              <a:t>się doświadczeniami</a:t>
            </a:r>
            <a:r>
              <a:rPr lang="pl-PL" i="1" dirty="0" smtClean="0"/>
              <a:t>, przeżyciami).</a:t>
            </a:r>
          </a:p>
          <a:p>
            <a:r>
              <a:rPr lang="pl-PL" b="1" dirty="0" smtClean="0"/>
              <a:t>Zaufanie </a:t>
            </a:r>
            <a:r>
              <a:rPr lang="pl-PL" b="1" dirty="0" smtClean="0"/>
              <a:t>i szacunek wobec ucznia i </a:t>
            </a:r>
            <a:r>
              <a:rPr lang="pl-PL" b="1" dirty="0" smtClean="0"/>
              <a:t>jego wyborów</a:t>
            </a:r>
            <a:r>
              <a:rPr lang="pl-PL" b="1" dirty="0" smtClean="0"/>
              <a:t>.</a:t>
            </a:r>
            <a:endParaRPr lang="pl-PL" dirty="0" smtClean="0">
              <a:solidFill>
                <a:srgbClr val="008000"/>
              </a:solidFill>
            </a:endParaRPr>
          </a:p>
          <a:p>
            <a:pPr>
              <a:buNone/>
            </a:pPr>
            <a:endParaRPr lang="pl-PL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27</TotalTime>
  <Words>458</Words>
  <Application>Microsoft Office PowerPoint</Application>
  <PresentationFormat>Pokaz na ekranie (4:3)</PresentationFormat>
  <Paragraphs>67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Aspekt</vt:lpstr>
      <vt:lpstr>Co to jest tutoring?</vt:lpstr>
      <vt:lpstr>z książki ks. prof. Janusza Tarnowskiego „Jak wychowywać - w świecie paradoksów”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Zbieramy kartki   Dziękuję za uwagę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 to jest tutoring?</dc:title>
  <dc:creator>SP2</dc:creator>
  <cp:lastModifiedBy>SP2</cp:lastModifiedBy>
  <cp:revision>3</cp:revision>
  <dcterms:created xsi:type="dcterms:W3CDTF">2019-12-03T07:59:00Z</dcterms:created>
  <dcterms:modified xsi:type="dcterms:W3CDTF">2019-12-03T08:26:33Z</dcterms:modified>
</cp:coreProperties>
</file>